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31"/>
  </p:notesMasterIdLst>
  <p:handoutMasterIdLst>
    <p:handoutMasterId r:id="rId32"/>
  </p:handoutMasterIdLst>
  <p:sldIdLst>
    <p:sldId id="649" r:id="rId2"/>
    <p:sldId id="553" r:id="rId3"/>
    <p:sldId id="439" r:id="rId4"/>
    <p:sldId id="558" r:id="rId5"/>
    <p:sldId id="561" r:id="rId6"/>
    <p:sldId id="563" r:id="rId7"/>
    <p:sldId id="634" r:id="rId8"/>
    <p:sldId id="655" r:id="rId9"/>
    <p:sldId id="656" r:id="rId10"/>
    <p:sldId id="624" r:id="rId11"/>
    <p:sldId id="699" r:id="rId12"/>
    <p:sldId id="711" r:id="rId13"/>
    <p:sldId id="568" r:id="rId14"/>
    <p:sldId id="571" r:id="rId15"/>
    <p:sldId id="569" r:id="rId16"/>
    <p:sldId id="574" r:id="rId17"/>
    <p:sldId id="626" r:id="rId18"/>
    <p:sldId id="705" r:id="rId19"/>
    <p:sldId id="712" r:id="rId20"/>
    <p:sldId id="690" r:id="rId21"/>
    <p:sldId id="708" r:id="rId22"/>
    <p:sldId id="714" r:id="rId23"/>
    <p:sldId id="693" r:id="rId24"/>
    <p:sldId id="627" r:id="rId25"/>
    <p:sldId id="652" r:id="rId26"/>
    <p:sldId id="653" r:id="rId27"/>
    <p:sldId id="715" r:id="rId28"/>
    <p:sldId id="696" r:id="rId29"/>
    <p:sldId id="697" r:id="rId30"/>
  </p:sldIdLst>
  <p:sldSz cx="9144000" cy="6858000" type="screen4x3"/>
  <p:notesSz cx="6735763" cy="9866313"/>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タイトルなしのセクション" id="{3592C39A-6318-4BCD-BFAF-FE9E666B8BDF}">
          <p14:sldIdLst>
            <p14:sldId id="649"/>
            <p14:sldId id="553"/>
            <p14:sldId id="439"/>
            <p14:sldId id="558"/>
            <p14:sldId id="561"/>
            <p14:sldId id="563"/>
            <p14:sldId id="634"/>
            <p14:sldId id="655"/>
            <p14:sldId id="656"/>
            <p14:sldId id="624"/>
            <p14:sldId id="699"/>
            <p14:sldId id="711"/>
            <p14:sldId id="568"/>
            <p14:sldId id="571"/>
            <p14:sldId id="569"/>
            <p14:sldId id="574"/>
            <p14:sldId id="626"/>
            <p14:sldId id="705"/>
            <p14:sldId id="712"/>
            <p14:sldId id="690"/>
            <p14:sldId id="708"/>
            <p14:sldId id="714"/>
            <p14:sldId id="693"/>
            <p14:sldId id="627"/>
            <p14:sldId id="652"/>
            <p14:sldId id="653"/>
            <p14:sldId id="715"/>
            <p14:sldId id="696"/>
            <p14:sldId id="69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23"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00"/>
    <a:srgbClr val="009900"/>
    <a:srgbClr val="FF6600"/>
    <a:srgbClr val="FF9900"/>
    <a:srgbClr val="00CC66"/>
    <a:srgbClr val="00CC00"/>
    <a:srgbClr val="00FF00"/>
    <a:srgbClr val="33CC33"/>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214" autoAdjust="0"/>
    <p:restoredTop sz="93971" autoAdjust="0"/>
  </p:normalViewPr>
  <p:slideViewPr>
    <p:cSldViewPr snapToGrid="0" snapToObjects="1">
      <p:cViewPr varScale="1">
        <p:scale>
          <a:sx n="96" d="100"/>
          <a:sy n="96" d="100"/>
        </p:scale>
        <p:origin x="80" y="280"/>
      </p:cViewPr>
      <p:guideLst>
        <p:guide orient="horz" pos="2160"/>
        <p:guide pos="2880"/>
      </p:guideLst>
    </p:cSldViewPr>
  </p:slideViewPr>
  <p:outlineViewPr>
    <p:cViewPr>
      <p:scale>
        <a:sx n="33" d="100"/>
        <a:sy n="33" d="100"/>
      </p:scale>
      <p:origin x="0" y="528"/>
    </p:cViewPr>
  </p:outlineViewPr>
  <p:notesTextViewPr>
    <p:cViewPr>
      <p:scale>
        <a:sx n="100" d="100"/>
        <a:sy n="100" d="100"/>
      </p:scale>
      <p:origin x="0" y="0"/>
    </p:cViewPr>
  </p:notesTextViewPr>
  <p:sorterViewPr>
    <p:cViewPr>
      <p:scale>
        <a:sx n="33" d="100"/>
        <a:sy n="33" d="100"/>
      </p:scale>
      <p:origin x="0" y="0"/>
    </p:cViewPr>
  </p:sorterViewPr>
  <p:notesViewPr>
    <p:cSldViewPr snapToGrid="0" snapToObjects="1">
      <p:cViewPr>
        <p:scale>
          <a:sx n="90" d="100"/>
          <a:sy n="90" d="100"/>
        </p:scale>
        <p:origin x="-2148" y="-72"/>
      </p:cViewPr>
      <p:guideLst>
        <p:guide orient="horz" pos="3110"/>
        <p:guide pos="212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0" y="27"/>
            <a:ext cx="2918513" cy="493633"/>
          </a:xfrm>
          <a:prstGeom prst="rect">
            <a:avLst/>
          </a:prstGeom>
        </p:spPr>
        <p:txBody>
          <a:bodyPr vert="horz" lIns="91217" tIns="45621" rIns="91217" bIns="45621"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5693" y="27"/>
            <a:ext cx="2918513" cy="493633"/>
          </a:xfrm>
          <a:prstGeom prst="rect">
            <a:avLst/>
          </a:prstGeom>
        </p:spPr>
        <p:txBody>
          <a:bodyPr vert="horz" lIns="91217" tIns="45621" rIns="91217" bIns="45621" rtlCol="0"/>
          <a:lstStyle>
            <a:lvl1pPr algn="r">
              <a:defRPr sz="1200"/>
            </a:lvl1pPr>
          </a:lstStyle>
          <a:p>
            <a:endParaRPr kumimoji="1" lang="ja-JP" altLang="en-US"/>
          </a:p>
        </p:txBody>
      </p:sp>
      <p:sp>
        <p:nvSpPr>
          <p:cNvPr id="4" name="フッター プレースホルダー 3"/>
          <p:cNvSpPr>
            <a:spLocks noGrp="1"/>
          </p:cNvSpPr>
          <p:nvPr>
            <p:ph type="ftr" sz="quarter" idx="2"/>
          </p:nvPr>
        </p:nvSpPr>
        <p:spPr>
          <a:xfrm>
            <a:off x="30" y="9371098"/>
            <a:ext cx="2918513" cy="493633"/>
          </a:xfrm>
          <a:prstGeom prst="rect">
            <a:avLst/>
          </a:prstGeom>
        </p:spPr>
        <p:txBody>
          <a:bodyPr vert="horz" lIns="91217" tIns="45621" rIns="91217" bIns="45621"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693" y="9371098"/>
            <a:ext cx="2918513" cy="493633"/>
          </a:xfrm>
          <a:prstGeom prst="rect">
            <a:avLst/>
          </a:prstGeom>
        </p:spPr>
        <p:txBody>
          <a:bodyPr vert="horz" lIns="91217" tIns="45621" rIns="91217" bIns="45621" rtlCol="0" anchor="b"/>
          <a:lstStyle>
            <a:lvl1pPr algn="r">
              <a:defRPr sz="1200"/>
            </a:lvl1pPr>
          </a:lstStyle>
          <a:p>
            <a:fld id="{229CC93B-0B54-4413-8466-9657F65BCF2A}" type="slidenum">
              <a:rPr kumimoji="1" lang="ja-JP" altLang="en-US" smtClean="0"/>
              <a:t>‹#›</a:t>
            </a:fld>
            <a:endParaRPr kumimoji="1" lang="ja-JP" altLang="en-US"/>
          </a:p>
        </p:txBody>
      </p:sp>
    </p:spTree>
    <p:extLst>
      <p:ext uri="{BB962C8B-B14F-4D97-AF65-F5344CB8AC3E}">
        <p14:creationId xmlns:p14="http://schemas.microsoft.com/office/powerpoint/2010/main" val="733012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1" y="29"/>
            <a:ext cx="2918831" cy="493315"/>
          </a:xfrm>
          <a:prstGeom prst="rect">
            <a:avLst/>
          </a:prstGeom>
        </p:spPr>
        <p:txBody>
          <a:bodyPr vert="horz" lIns="91181" tIns="45604" rIns="91181" bIns="4560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408" y="29"/>
            <a:ext cx="2918831" cy="493315"/>
          </a:xfrm>
          <a:prstGeom prst="rect">
            <a:avLst/>
          </a:prstGeom>
        </p:spPr>
        <p:txBody>
          <a:bodyPr vert="horz" lIns="91181" tIns="45604" rIns="91181" bIns="45604" rtlCol="0"/>
          <a:lstStyle>
            <a:lvl1pPr algn="r">
              <a:defRPr sz="1200"/>
            </a:lvl1pPr>
          </a:lstStyle>
          <a:p>
            <a:endParaRPr kumimoji="1" lang="ja-JP" altLang="en-US"/>
          </a:p>
        </p:txBody>
      </p:sp>
      <p:sp>
        <p:nvSpPr>
          <p:cNvPr id="4" name="スライド イメージ プレースホルダー 3"/>
          <p:cNvSpPr>
            <a:spLocks noGrp="1" noRot="1" noChangeAspect="1"/>
          </p:cNvSpPr>
          <p:nvPr>
            <p:ph type="sldImg" idx="2"/>
          </p:nvPr>
        </p:nvSpPr>
        <p:spPr>
          <a:xfrm>
            <a:off x="903288" y="739775"/>
            <a:ext cx="4929187" cy="3698875"/>
          </a:xfrm>
          <a:prstGeom prst="rect">
            <a:avLst/>
          </a:prstGeom>
          <a:noFill/>
          <a:ln w="12700">
            <a:solidFill>
              <a:prstClr val="black"/>
            </a:solidFill>
          </a:ln>
        </p:spPr>
        <p:txBody>
          <a:bodyPr vert="horz" lIns="91181" tIns="45604" rIns="91181" bIns="45604" rtlCol="0" anchor="ctr"/>
          <a:lstStyle/>
          <a:p>
            <a:endParaRPr lang="ja-JP" altLang="en-US"/>
          </a:p>
        </p:txBody>
      </p:sp>
      <p:sp>
        <p:nvSpPr>
          <p:cNvPr id="5" name="ノート プレースホルダー 4"/>
          <p:cNvSpPr>
            <a:spLocks noGrp="1"/>
          </p:cNvSpPr>
          <p:nvPr>
            <p:ph type="body" sz="quarter" idx="3"/>
          </p:nvPr>
        </p:nvSpPr>
        <p:spPr>
          <a:xfrm>
            <a:off x="237562" y="4686524"/>
            <a:ext cx="6378554" cy="4859711"/>
          </a:xfrm>
          <a:prstGeom prst="rect">
            <a:avLst/>
          </a:prstGeom>
        </p:spPr>
        <p:txBody>
          <a:bodyPr vert="horz" lIns="91181" tIns="45604" rIns="91181" bIns="45604" rtlCol="0"/>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6" name="フッター プレースホルダー 5"/>
          <p:cNvSpPr>
            <a:spLocks noGrp="1"/>
          </p:cNvSpPr>
          <p:nvPr>
            <p:ph type="ftr" sz="quarter" idx="4"/>
          </p:nvPr>
        </p:nvSpPr>
        <p:spPr>
          <a:xfrm>
            <a:off x="31" y="9371292"/>
            <a:ext cx="2918831" cy="493315"/>
          </a:xfrm>
          <a:prstGeom prst="rect">
            <a:avLst/>
          </a:prstGeom>
        </p:spPr>
        <p:txBody>
          <a:bodyPr vert="horz" lIns="91181" tIns="45604" rIns="91181" bIns="4560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408" y="9371292"/>
            <a:ext cx="2918831" cy="493315"/>
          </a:xfrm>
          <a:prstGeom prst="rect">
            <a:avLst/>
          </a:prstGeom>
        </p:spPr>
        <p:txBody>
          <a:bodyPr vert="horz" lIns="91181" tIns="45604" rIns="91181" bIns="45604" rtlCol="0" anchor="b"/>
          <a:lstStyle>
            <a:lvl1pPr algn="r">
              <a:defRPr sz="1200"/>
            </a:lvl1pPr>
          </a:lstStyle>
          <a:p>
            <a:fld id="{6B295672-B019-4023-B8F2-B658785653BC}" type="slidenum">
              <a:rPr kumimoji="1" lang="ja-JP" altLang="en-US" smtClean="0"/>
              <a:t>‹#›</a:t>
            </a:fld>
            <a:endParaRPr kumimoji="1" lang="ja-JP" altLang="en-US"/>
          </a:p>
        </p:txBody>
      </p:sp>
    </p:spTree>
    <p:extLst>
      <p:ext uri="{BB962C8B-B14F-4D97-AF65-F5344CB8AC3E}">
        <p14:creationId xmlns:p14="http://schemas.microsoft.com/office/powerpoint/2010/main" val="260702136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2000" b="1"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457200" algn="l" defTabSz="914400" rtl="0" eaLnBrk="1" latinLnBrk="0" hangingPunct="1">
      <a:defRPr kumimoji="1" sz="2000" b="1"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marL="914400" algn="l" defTabSz="914400" rtl="0" eaLnBrk="1" latinLnBrk="0" hangingPunct="1">
      <a:defRPr kumimoji="1" sz="2000" b="1"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marL="1371600" algn="l" defTabSz="914400" rtl="0" eaLnBrk="1" latinLnBrk="0" hangingPunct="1">
      <a:defRPr kumimoji="1" sz="2000" b="1"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marL="1828800" algn="l" defTabSz="914400" rtl="0" eaLnBrk="1" latinLnBrk="0" hangingPunct="1">
      <a:defRPr kumimoji="1" sz="2000" b="1"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3" name="ノート プレースホルダー 2"/>
          <p:cNvSpPr>
            <a:spLocks noGrp="1"/>
          </p:cNvSpPr>
          <p:nvPr>
            <p:ph type="body" idx="1"/>
          </p:nvPr>
        </p:nvSpPr>
        <p:spPr/>
        <p:txBody>
          <a:bodyPr/>
          <a:lstStyle/>
          <a:p>
            <a:endParaRPr lang="ja-JP" altLang="en-US" sz="1600" dirty="0">
              <a:latin typeface="+mn-ea"/>
              <a:ea typeface="+mn-ea"/>
            </a:endParaRPr>
          </a:p>
        </p:txBody>
      </p:sp>
      <p:sp>
        <p:nvSpPr>
          <p:cNvPr id="4" name="スライド番号プレースホルダー 3"/>
          <p:cNvSpPr>
            <a:spLocks noGrp="1"/>
          </p:cNvSpPr>
          <p:nvPr>
            <p:ph type="sldNum" sz="quarter" idx="10"/>
          </p:nvPr>
        </p:nvSpPr>
        <p:spPr/>
        <p:txBody>
          <a:bodyPr/>
          <a:lstStyle/>
          <a:p>
            <a:fld id="{6B295672-B019-4023-B8F2-B658785653BC}" type="slidenum">
              <a:rPr kumimoji="1" lang="ja-JP" altLang="en-US" smtClean="0"/>
              <a:t>1</a:t>
            </a:fld>
            <a:endParaRPr kumimoji="1" lang="ja-JP" altLang="en-US"/>
          </a:p>
        </p:txBody>
      </p:sp>
    </p:spTree>
    <p:extLst>
      <p:ext uri="{BB962C8B-B14F-4D97-AF65-F5344CB8AC3E}">
        <p14:creationId xmlns:p14="http://schemas.microsoft.com/office/powerpoint/2010/main" val="1229791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3" name="ノート プレースホルダー 2"/>
          <p:cNvSpPr>
            <a:spLocks noGrp="1"/>
          </p:cNvSpPr>
          <p:nvPr>
            <p:ph type="body" idx="1"/>
          </p:nvPr>
        </p:nvSpPr>
        <p:spPr>
          <a:xfrm>
            <a:off x="441549" y="4717225"/>
            <a:ext cx="5913463" cy="4482456"/>
          </a:xfrm>
        </p:spPr>
        <p:txBody>
          <a:bodyPr/>
          <a:lstStyle/>
          <a:p>
            <a:r>
              <a:rPr lang="ja-JP" altLang="en-US" sz="1600" dirty="0"/>
              <a:t>○神戸市ではどうでしょうか？</a:t>
            </a:r>
            <a:endParaRPr lang="en-US" altLang="ja-JP" sz="1600" dirty="0"/>
          </a:p>
          <a:p>
            <a:r>
              <a:rPr lang="ja-JP" altLang="en-US" sz="1600" dirty="0"/>
              <a:t>　神戸市の平均気温は、ここ</a:t>
            </a:r>
            <a:r>
              <a:rPr lang="en-US" altLang="ja-JP" sz="1600" dirty="0"/>
              <a:t>100</a:t>
            </a:r>
            <a:r>
              <a:rPr lang="ja-JP" altLang="en-US" sz="1600" dirty="0"/>
              <a:t>年で約</a:t>
            </a:r>
            <a:r>
              <a:rPr lang="en-US" altLang="ja-JP" sz="1600" dirty="0"/>
              <a:t>1.29</a:t>
            </a:r>
            <a:r>
              <a:rPr lang="ja-JP" altLang="en-US" sz="1600" dirty="0"/>
              <a:t>℃</a:t>
            </a:r>
            <a:endParaRPr lang="en-US" altLang="ja-JP" sz="1600" dirty="0"/>
          </a:p>
          <a:p>
            <a:r>
              <a:rPr lang="ja-JP" altLang="en-US" sz="1600" dirty="0"/>
              <a:t>　上がりました。</a:t>
            </a:r>
            <a:endParaRPr lang="en-US" altLang="ja-JP" sz="1600" dirty="0"/>
          </a:p>
          <a:p>
            <a:endParaRPr lang="en-US" altLang="ja-JP" sz="1600" dirty="0"/>
          </a:p>
          <a:p>
            <a:r>
              <a:rPr lang="ja-JP" altLang="en-US" sz="1600" dirty="0"/>
              <a:t>○また、夏は熱帯夜が増え、冬は冬日が減って</a:t>
            </a:r>
            <a:r>
              <a:rPr lang="ja-JP" altLang="en-US" sz="1600" dirty="0" err="1"/>
              <a:t>い</a:t>
            </a:r>
            <a:endParaRPr lang="en-US" altLang="ja-JP" sz="1600" dirty="0"/>
          </a:p>
          <a:p>
            <a:r>
              <a:rPr lang="ja-JP" altLang="en-US" sz="1600" dirty="0"/>
              <a:t>　ます。</a:t>
            </a:r>
            <a:endParaRPr lang="en-US" altLang="ja-JP" sz="1600" dirty="0"/>
          </a:p>
          <a:p>
            <a:r>
              <a:rPr lang="ja-JP" altLang="en-US" sz="1600" dirty="0"/>
              <a:t>　神戸市でも、世界と同じように温暖化が進んで</a:t>
            </a:r>
            <a:endParaRPr lang="en-US" altLang="ja-JP" sz="1600" dirty="0"/>
          </a:p>
          <a:p>
            <a:r>
              <a:rPr lang="ja-JP" altLang="en-US" sz="1600" dirty="0"/>
              <a:t>　います。</a:t>
            </a:r>
            <a:endParaRPr lang="en-US" altLang="ja-JP" sz="1600" dirty="0"/>
          </a:p>
          <a:p>
            <a:endParaRPr lang="en-US" altLang="ja-JP" sz="1600" b="0" dirty="0">
              <a:latin typeface="ＭＳ Ｐゴシック" panose="020B0600070205080204" pitchFamily="50" charset="-128"/>
              <a:ea typeface="ＭＳ Ｐゴシック" panose="020B0600070205080204" pitchFamily="50" charset="-128"/>
            </a:endParaRPr>
          </a:p>
        </p:txBody>
      </p:sp>
      <p:sp>
        <p:nvSpPr>
          <p:cNvPr id="5" name="スライド番号プレースホルダー 4"/>
          <p:cNvSpPr>
            <a:spLocks noGrp="1"/>
          </p:cNvSpPr>
          <p:nvPr>
            <p:ph type="sldNum" sz="quarter" idx="10"/>
          </p:nvPr>
        </p:nvSpPr>
        <p:spPr/>
        <p:txBody>
          <a:bodyPr/>
          <a:lstStyle/>
          <a:p>
            <a:fld id="{6B295672-B019-4023-B8F2-B658785653BC}" type="slidenum">
              <a:rPr kumimoji="1" lang="ja-JP" altLang="en-US" smtClean="0"/>
              <a:t>2</a:t>
            </a:fld>
            <a:endParaRPr kumimoji="1" lang="ja-JP" altLang="en-US"/>
          </a:p>
        </p:txBody>
      </p:sp>
    </p:spTree>
    <p:extLst>
      <p:ext uri="{BB962C8B-B14F-4D97-AF65-F5344CB8AC3E}">
        <p14:creationId xmlns:p14="http://schemas.microsoft.com/office/powerpoint/2010/main" val="1174214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5" name="ノート プレースホルダー 4"/>
          <p:cNvSpPr>
            <a:spLocks noGrp="1"/>
          </p:cNvSpPr>
          <p:nvPr>
            <p:ph type="body" sz="quarter" idx="11"/>
          </p:nvPr>
        </p:nvSpPr>
        <p:spPr/>
        <p:txBody>
          <a:bodyPr/>
          <a:lstStyle/>
          <a:p>
            <a:r>
              <a:rPr lang="ja-JP" altLang="en-US" sz="1600" dirty="0"/>
              <a:t>○では、神戸市の目標はどうなっているのでしょう？</a:t>
            </a:r>
          </a:p>
          <a:p>
            <a:endParaRPr lang="en-US" altLang="ja-JP" sz="1600" dirty="0"/>
          </a:p>
          <a:p>
            <a:r>
              <a:rPr lang="ja-JP" altLang="en-US" sz="1600" dirty="0"/>
              <a:t>○神戸市では、</a:t>
            </a:r>
            <a:r>
              <a:rPr lang="en-US" altLang="ja-JP" sz="1600" dirty="0"/>
              <a:t>2030</a:t>
            </a:r>
            <a:r>
              <a:rPr lang="ja-JP" altLang="en-US" sz="1600" dirty="0"/>
              <a:t>年度の温室効果ガス排出量を２</a:t>
            </a:r>
            <a:r>
              <a:rPr lang="en-US" altLang="ja-JP" sz="1600" dirty="0"/>
              <a:t>013</a:t>
            </a:r>
            <a:r>
              <a:rPr lang="ja-JP" altLang="en-US" sz="1600" dirty="0"/>
              <a:t>年度比で</a:t>
            </a:r>
            <a:endParaRPr lang="en-US" altLang="ja-JP" sz="1600" dirty="0"/>
          </a:p>
          <a:p>
            <a:r>
              <a:rPr lang="ja-JP" altLang="en-US" sz="1600" dirty="0"/>
              <a:t>　</a:t>
            </a:r>
            <a:r>
              <a:rPr lang="en-US" altLang="ja-JP" sz="1600" dirty="0"/>
              <a:t>34%</a:t>
            </a:r>
            <a:r>
              <a:rPr lang="ja-JP" altLang="en-US" sz="1600" dirty="0"/>
              <a:t>削減するという、国の目標（</a:t>
            </a:r>
            <a:r>
              <a:rPr lang="en-US" altLang="ja-JP" sz="1600" dirty="0"/>
              <a:t>26</a:t>
            </a:r>
            <a:r>
              <a:rPr lang="ja-JP" altLang="en-US" sz="1600" dirty="0"/>
              <a:t>％削減）よりも高い目標を</a:t>
            </a:r>
            <a:endParaRPr lang="en-US" altLang="ja-JP" sz="1600" dirty="0"/>
          </a:p>
          <a:p>
            <a:r>
              <a:rPr lang="ja-JP" altLang="en-US" sz="1600" dirty="0"/>
              <a:t>　掲げています。</a:t>
            </a:r>
            <a:endParaRPr lang="en-US" altLang="ja-JP" sz="1600" dirty="0"/>
          </a:p>
          <a:p>
            <a:endParaRPr lang="en-US" altLang="ja-JP" sz="1600" dirty="0"/>
          </a:p>
          <a:p>
            <a:r>
              <a:rPr lang="ja-JP" altLang="en-US" sz="1600" dirty="0"/>
              <a:t>○この目標を達成するには、徹底した省エネを推進し、再生可能</a:t>
            </a:r>
            <a:endParaRPr lang="en-US" altLang="ja-JP" sz="1600" dirty="0"/>
          </a:p>
          <a:p>
            <a:r>
              <a:rPr lang="ja-JP" altLang="en-US" sz="1600" dirty="0"/>
              <a:t>　エネルギーなどの、二酸化炭素の排出が少ないエネルギーを</a:t>
            </a:r>
            <a:endParaRPr lang="en-US" altLang="ja-JP" sz="1600" dirty="0"/>
          </a:p>
          <a:p>
            <a:r>
              <a:rPr lang="ja-JP" altLang="en-US" sz="1600" dirty="0"/>
              <a:t>　大幅に拡大する必要があります。</a:t>
            </a:r>
            <a:endParaRPr lang="en-US" altLang="ja-JP" sz="1600" dirty="0"/>
          </a:p>
          <a:p>
            <a:endParaRPr lang="en-US" altLang="ja-JP" sz="1600" dirty="0"/>
          </a:p>
          <a:p>
            <a:r>
              <a:rPr lang="ja-JP" altLang="en-US" sz="1600" dirty="0"/>
              <a:t>○例えば、電気のほか、ガスや水道の使用を節約したり、ごみを</a:t>
            </a:r>
            <a:endParaRPr lang="en-US" altLang="ja-JP" sz="1600" dirty="0"/>
          </a:p>
          <a:p>
            <a:r>
              <a:rPr lang="ja-JP" altLang="en-US" sz="1600" dirty="0"/>
              <a:t>　減らすことも、二酸化炭素の削減につながります。</a:t>
            </a:r>
            <a:endParaRPr lang="en-US" altLang="ja-JP" sz="1600" dirty="0"/>
          </a:p>
          <a:p>
            <a:r>
              <a:rPr lang="ja-JP" altLang="en-US" sz="1600" dirty="0"/>
              <a:t>　</a:t>
            </a:r>
            <a:endParaRPr lang="en-US" altLang="ja-JP" sz="1600" dirty="0"/>
          </a:p>
          <a:p>
            <a:r>
              <a:rPr lang="ja-JP" altLang="en-US" sz="1600" dirty="0"/>
              <a:t>○また、宅配の再配達を減らすことでも、荷物を運ぶトラックから</a:t>
            </a:r>
            <a:endParaRPr lang="en-US" altLang="ja-JP" sz="1600" dirty="0"/>
          </a:p>
          <a:p>
            <a:r>
              <a:rPr lang="ja-JP" altLang="en-US" sz="1600" dirty="0"/>
              <a:t>　出る二酸化炭素を減らすことができます。外出の際、自家用車を</a:t>
            </a:r>
            <a:endParaRPr lang="en-US" altLang="ja-JP" sz="1600" dirty="0"/>
          </a:p>
          <a:p>
            <a:r>
              <a:rPr lang="ja-JP" altLang="en-US" sz="1600" dirty="0"/>
              <a:t>　使わずに、電車などの公共交通を利用することも有効です。</a:t>
            </a:r>
            <a:endParaRPr lang="en-US" altLang="ja-JP" sz="1600" dirty="0"/>
          </a:p>
          <a:p>
            <a:r>
              <a:rPr lang="ja-JP" altLang="en-US" sz="1600" dirty="0"/>
              <a:t>　ご自宅に太陽光発電システムなどを取り付け、エネルギーを</a:t>
            </a:r>
            <a:endParaRPr lang="en-US" altLang="ja-JP" sz="1600" dirty="0"/>
          </a:p>
          <a:p>
            <a:r>
              <a:rPr lang="ja-JP" altLang="en-US" sz="1600" dirty="0"/>
              <a:t>　有効活用する、という方法もあります。</a:t>
            </a:r>
            <a:endParaRPr lang="en-US" altLang="ja-JP" sz="1600" dirty="0"/>
          </a:p>
          <a:p>
            <a:endParaRPr lang="en-US" altLang="ja-JP" sz="1600" dirty="0"/>
          </a:p>
          <a:p>
            <a:r>
              <a:rPr lang="ja-JP" altLang="en-US" sz="1600" dirty="0"/>
              <a:t>○このように、私たちの生活における様々な行動が省エネにつながり、</a:t>
            </a:r>
            <a:endParaRPr lang="en-US" altLang="ja-JP" sz="1600" dirty="0"/>
          </a:p>
          <a:p>
            <a:r>
              <a:rPr lang="ja-JP" altLang="en-US" sz="1600" dirty="0"/>
              <a:t>　その結果、地球温暖化防止へとつながっていきます。</a:t>
            </a:r>
            <a:endParaRPr lang="en-US" altLang="ja-JP" sz="1600" dirty="0"/>
          </a:p>
          <a:p>
            <a:endParaRPr lang="en-US" altLang="ja-JP" sz="1600" dirty="0"/>
          </a:p>
        </p:txBody>
      </p:sp>
      <p:sp>
        <p:nvSpPr>
          <p:cNvPr id="4" name="スライド番号プレースホルダー 3"/>
          <p:cNvSpPr>
            <a:spLocks noGrp="1"/>
          </p:cNvSpPr>
          <p:nvPr>
            <p:ph type="sldNum" sz="quarter" idx="12"/>
          </p:nvPr>
        </p:nvSpPr>
        <p:spPr/>
        <p:txBody>
          <a:bodyPr/>
          <a:lstStyle/>
          <a:p>
            <a:fld id="{6B295672-B019-4023-B8F2-B658785653BC}" type="slidenum">
              <a:rPr kumimoji="1" lang="ja-JP" altLang="en-US" smtClean="0"/>
              <a:t>3</a:t>
            </a:fld>
            <a:endParaRPr kumimoji="1" lang="ja-JP" altLang="en-US"/>
          </a:p>
        </p:txBody>
      </p:sp>
    </p:spTree>
    <p:extLst>
      <p:ext uri="{BB962C8B-B14F-4D97-AF65-F5344CB8AC3E}">
        <p14:creationId xmlns:p14="http://schemas.microsoft.com/office/powerpoint/2010/main" val="2467426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5" name="ノート プレースホルダー 4"/>
          <p:cNvSpPr>
            <a:spLocks noGrp="1"/>
          </p:cNvSpPr>
          <p:nvPr>
            <p:ph type="body" sz="quarter" idx="11"/>
          </p:nvPr>
        </p:nvSpPr>
        <p:spPr>
          <a:xfrm>
            <a:off x="406400" y="4686524"/>
            <a:ext cx="6209726" cy="4859711"/>
          </a:xfrm>
        </p:spPr>
        <p:txBody>
          <a:bodyPr/>
          <a:lstStyle/>
          <a:p>
            <a:r>
              <a:rPr lang="ja-JP" altLang="en-US" sz="1600" dirty="0"/>
              <a:t>○神戸市では、二酸化炭素の排出が少ないくらしと社会の</a:t>
            </a:r>
            <a:endParaRPr lang="en-US" altLang="ja-JP" sz="1600" dirty="0"/>
          </a:p>
          <a:p>
            <a:r>
              <a:rPr lang="en-US" altLang="ja-JP" sz="1600" dirty="0"/>
              <a:t>   </a:t>
            </a:r>
            <a:r>
              <a:rPr lang="ja-JP" altLang="en-US" sz="1600" dirty="0"/>
              <a:t>実現をめざして、３つの施策を柱として地球温暖化対策</a:t>
            </a:r>
            <a:endParaRPr lang="en-US" altLang="ja-JP" sz="1600" dirty="0"/>
          </a:p>
          <a:p>
            <a:r>
              <a:rPr lang="ja-JP" altLang="en-US" sz="1600" dirty="0"/>
              <a:t>　に取り組んでいます。</a:t>
            </a:r>
            <a:endParaRPr lang="en-US" altLang="ja-JP" sz="1600" dirty="0"/>
          </a:p>
          <a:p>
            <a:endParaRPr lang="en-US" altLang="ja-JP" sz="1600" dirty="0"/>
          </a:p>
          <a:p>
            <a:r>
              <a:rPr lang="ja-JP" altLang="en-US" sz="1600" dirty="0"/>
              <a:t>○「省エネルギーの推進」</a:t>
            </a:r>
            <a:endParaRPr lang="en-US" altLang="ja-JP" sz="1600" dirty="0"/>
          </a:p>
          <a:p>
            <a:r>
              <a:rPr lang="ja-JP" altLang="en-US" sz="1600" dirty="0"/>
              <a:t>　いま使っているエネルギーをできる限り減らす取組です。</a:t>
            </a:r>
            <a:endParaRPr lang="en-US" altLang="ja-JP" sz="1600" dirty="0"/>
          </a:p>
          <a:p>
            <a:endParaRPr lang="en-US" altLang="ja-JP" sz="1600" u="sng" dirty="0"/>
          </a:p>
          <a:p>
            <a:r>
              <a:rPr lang="ja-JP" altLang="en-US" sz="1600" dirty="0"/>
              <a:t>〇「再生可能エネルギーの普及」</a:t>
            </a:r>
            <a:endParaRPr lang="en-US" altLang="ja-JP" sz="1600" dirty="0"/>
          </a:p>
          <a:p>
            <a:r>
              <a:rPr lang="en-US" altLang="ja-JP" sz="1600" dirty="0"/>
              <a:t>  </a:t>
            </a:r>
            <a:r>
              <a:rPr lang="ja-JP" altLang="en-US" sz="1600" dirty="0"/>
              <a:t>これまでのエネルギーに替わる、環境にやさしいエネル</a:t>
            </a:r>
            <a:endParaRPr lang="en-US" altLang="ja-JP" sz="1600" dirty="0"/>
          </a:p>
          <a:p>
            <a:r>
              <a:rPr lang="ja-JP" altLang="en-US" sz="1600" dirty="0"/>
              <a:t>　ギーを広める取組です。</a:t>
            </a:r>
            <a:endParaRPr lang="en-US" altLang="ja-JP" sz="1600" dirty="0"/>
          </a:p>
          <a:p>
            <a:endParaRPr lang="en-US" altLang="ja-JP" sz="1600" u="sng" dirty="0"/>
          </a:p>
          <a:p>
            <a:r>
              <a:rPr lang="ja-JP" altLang="en-US" sz="1600" dirty="0"/>
              <a:t>〇「革新的技術開発の推進」</a:t>
            </a:r>
            <a:endParaRPr lang="en-US" altLang="ja-JP" sz="1600" dirty="0"/>
          </a:p>
          <a:p>
            <a:r>
              <a:rPr lang="ja-JP" altLang="en-US" sz="1600" dirty="0"/>
              <a:t>　水素エネルギーの利用促進に向けた取組です。</a:t>
            </a:r>
          </a:p>
          <a:p>
            <a:endParaRPr lang="ja-JP" altLang="en-US" sz="1600" dirty="0"/>
          </a:p>
          <a:p>
            <a:endParaRPr lang="en-US" altLang="ja-JP" sz="1600" dirty="0"/>
          </a:p>
        </p:txBody>
      </p:sp>
      <p:sp>
        <p:nvSpPr>
          <p:cNvPr id="4" name="スライド番号プレースホルダー 3"/>
          <p:cNvSpPr>
            <a:spLocks noGrp="1"/>
          </p:cNvSpPr>
          <p:nvPr>
            <p:ph type="sldNum" sz="quarter" idx="12"/>
          </p:nvPr>
        </p:nvSpPr>
        <p:spPr/>
        <p:txBody>
          <a:bodyPr/>
          <a:lstStyle/>
          <a:p>
            <a:fld id="{6B295672-B019-4023-B8F2-B658785653BC}" type="slidenum">
              <a:rPr kumimoji="1" lang="ja-JP" altLang="en-US" smtClean="0"/>
              <a:t>4</a:t>
            </a:fld>
            <a:endParaRPr kumimoji="1" lang="ja-JP" altLang="en-US"/>
          </a:p>
        </p:txBody>
      </p:sp>
    </p:spTree>
    <p:extLst>
      <p:ext uri="{BB962C8B-B14F-4D97-AF65-F5344CB8AC3E}">
        <p14:creationId xmlns:p14="http://schemas.microsoft.com/office/powerpoint/2010/main" val="2467426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5" name="ノート プレースホルダー 4"/>
          <p:cNvSpPr>
            <a:spLocks noGrp="1"/>
          </p:cNvSpPr>
          <p:nvPr>
            <p:ph type="body" sz="quarter" idx="11"/>
          </p:nvPr>
        </p:nvSpPr>
        <p:spPr/>
        <p:txBody>
          <a:bodyPr/>
          <a:lstStyle/>
          <a:p>
            <a:r>
              <a:rPr lang="ja-JP" altLang="en-US" sz="1600" dirty="0"/>
              <a:t>○市民の皆さんのご家庭での省エネを促進する</a:t>
            </a:r>
            <a:endParaRPr lang="en-US" altLang="ja-JP" sz="1600" dirty="0"/>
          </a:p>
          <a:p>
            <a:r>
              <a:rPr lang="ja-JP" altLang="en-US" sz="1600" dirty="0"/>
              <a:t>　ために、神戸市では「こうべ省エネチャレンジ」</a:t>
            </a:r>
            <a:endParaRPr lang="en-US" altLang="ja-JP" sz="1600" dirty="0"/>
          </a:p>
          <a:p>
            <a:r>
              <a:rPr lang="ja-JP" altLang="en-US" sz="1600" dirty="0"/>
              <a:t>　を実施しています。</a:t>
            </a:r>
            <a:endParaRPr lang="en-US" altLang="ja-JP" sz="1600" dirty="0"/>
          </a:p>
          <a:p>
            <a:endParaRPr lang="en-US" altLang="ja-JP" sz="1600" dirty="0"/>
          </a:p>
          <a:p>
            <a:r>
              <a:rPr lang="ja-JP" altLang="en-US" sz="1600" dirty="0"/>
              <a:t>○前年と比べて、電気やガスの使用量を減らすことが</a:t>
            </a:r>
            <a:endParaRPr lang="en-US" altLang="ja-JP" sz="1600" dirty="0"/>
          </a:p>
          <a:p>
            <a:r>
              <a:rPr lang="ja-JP" altLang="en-US" sz="1600" dirty="0"/>
              <a:t>　できた方に、協力企業の店舗で使える商品券など、</a:t>
            </a:r>
            <a:endParaRPr lang="en-US" altLang="ja-JP" sz="1600" dirty="0"/>
          </a:p>
          <a:p>
            <a:r>
              <a:rPr lang="ja-JP" altLang="en-US" sz="1600" dirty="0"/>
              <a:t>　様々な記念品を抽選でプレゼントしています。</a:t>
            </a:r>
            <a:endParaRPr lang="en-US" altLang="ja-JP" sz="1600" dirty="0"/>
          </a:p>
          <a:p>
            <a:endParaRPr lang="en-US" altLang="ja-JP" sz="1600" dirty="0"/>
          </a:p>
          <a:p>
            <a:pPr>
              <a:lnSpc>
                <a:spcPts val="1400"/>
              </a:lnSpc>
              <a:spcBef>
                <a:spcPct val="50000"/>
              </a:spcBef>
            </a:pPr>
            <a:r>
              <a:rPr lang="ja-JP" altLang="en-US" sz="1600" dirty="0"/>
              <a:t>○</a:t>
            </a:r>
            <a:r>
              <a:rPr lang="en-US" altLang="ja-JP" sz="1600" dirty="0"/>
              <a:t>2012</a:t>
            </a:r>
            <a:r>
              <a:rPr lang="ja-JP" altLang="en-US" sz="1600" dirty="0"/>
              <a:t>年度（平成</a:t>
            </a:r>
            <a:r>
              <a:rPr lang="en-US" altLang="ja-JP" sz="1600" dirty="0"/>
              <a:t>24</a:t>
            </a:r>
            <a:r>
              <a:rPr lang="ja-JP" altLang="en-US" sz="1600" dirty="0"/>
              <a:t>年度）以降、約</a:t>
            </a:r>
            <a:r>
              <a:rPr lang="en-US" altLang="ja-JP" sz="1600" dirty="0"/>
              <a:t>4,700</a:t>
            </a:r>
            <a:r>
              <a:rPr lang="ja-JP" altLang="en-US" sz="1600" dirty="0"/>
              <a:t>世帯に</a:t>
            </a:r>
            <a:endParaRPr lang="en-US" altLang="ja-JP" sz="1600" dirty="0"/>
          </a:p>
          <a:p>
            <a:pPr>
              <a:lnSpc>
                <a:spcPts val="1400"/>
              </a:lnSpc>
              <a:spcBef>
                <a:spcPct val="50000"/>
              </a:spcBef>
            </a:pPr>
            <a:r>
              <a:rPr lang="ja-JP" altLang="en-US" sz="1600" dirty="0"/>
              <a:t>　ご参加いただき、</a:t>
            </a:r>
            <a:r>
              <a:rPr lang="en-US" altLang="ja-JP" sz="1600" dirty="0"/>
              <a:t>CO2</a:t>
            </a:r>
            <a:r>
              <a:rPr lang="ja-JP" altLang="en-US" sz="1600" dirty="0"/>
              <a:t>削減効果は合計で</a:t>
            </a:r>
            <a:endParaRPr lang="en-US" altLang="ja-JP" sz="1600" dirty="0"/>
          </a:p>
          <a:p>
            <a:pPr>
              <a:lnSpc>
                <a:spcPts val="1400"/>
              </a:lnSpc>
              <a:spcBef>
                <a:spcPct val="50000"/>
              </a:spcBef>
            </a:pPr>
            <a:r>
              <a:rPr lang="ja-JP" altLang="en-US" sz="1600" dirty="0"/>
              <a:t>　約</a:t>
            </a:r>
            <a:r>
              <a:rPr lang="en-US" altLang="ja-JP" sz="1600" dirty="0"/>
              <a:t>179</a:t>
            </a:r>
            <a:r>
              <a:rPr lang="ja-JP" altLang="en-US" sz="1600" dirty="0"/>
              <a:t>トン分となっています。</a:t>
            </a:r>
            <a:endParaRPr lang="en-US" altLang="ja-JP" sz="1600" dirty="0"/>
          </a:p>
          <a:p>
            <a:pPr>
              <a:lnSpc>
                <a:spcPts val="1400"/>
              </a:lnSpc>
              <a:spcBef>
                <a:spcPct val="50000"/>
              </a:spcBef>
            </a:pPr>
            <a:r>
              <a:rPr lang="en-US" altLang="ja-JP" sz="1600" dirty="0"/>
              <a:t> </a:t>
            </a:r>
            <a:r>
              <a:rPr lang="ja-JP" altLang="en-US" sz="1600" dirty="0"/>
              <a:t>　（平成</a:t>
            </a:r>
            <a:r>
              <a:rPr lang="en-US" altLang="ja-JP" sz="1600" dirty="0"/>
              <a:t>31</a:t>
            </a:r>
            <a:r>
              <a:rPr lang="ja-JP" altLang="en-US" sz="1600" dirty="0"/>
              <a:t>年</a:t>
            </a:r>
            <a:r>
              <a:rPr lang="en-US" altLang="ja-JP" sz="1600" dirty="0"/>
              <a:t>3</a:t>
            </a:r>
            <a:r>
              <a:rPr lang="ja-JP" altLang="en-US" sz="1600" dirty="0"/>
              <a:t>月現在）</a:t>
            </a:r>
            <a:endParaRPr lang="en-US" altLang="ja-JP" sz="1600" dirty="0"/>
          </a:p>
        </p:txBody>
      </p:sp>
      <p:sp>
        <p:nvSpPr>
          <p:cNvPr id="4" name="スライド番号プレースホルダー 3"/>
          <p:cNvSpPr>
            <a:spLocks noGrp="1"/>
          </p:cNvSpPr>
          <p:nvPr>
            <p:ph type="sldNum" sz="quarter" idx="12"/>
          </p:nvPr>
        </p:nvSpPr>
        <p:spPr/>
        <p:txBody>
          <a:bodyPr/>
          <a:lstStyle/>
          <a:p>
            <a:fld id="{6B295672-B019-4023-B8F2-B658785653BC}" type="slidenum">
              <a:rPr kumimoji="1" lang="ja-JP" altLang="en-US" smtClean="0"/>
              <a:t>5</a:t>
            </a:fld>
            <a:endParaRPr kumimoji="1" lang="ja-JP" altLang="en-US"/>
          </a:p>
        </p:txBody>
      </p:sp>
    </p:spTree>
    <p:extLst>
      <p:ext uri="{BB962C8B-B14F-4D97-AF65-F5344CB8AC3E}">
        <p14:creationId xmlns:p14="http://schemas.microsoft.com/office/powerpoint/2010/main" val="2467426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5" name="ノート プレースホルダー 4"/>
          <p:cNvSpPr>
            <a:spLocks noGrp="1"/>
          </p:cNvSpPr>
          <p:nvPr>
            <p:ph type="body" sz="quarter" idx="11"/>
          </p:nvPr>
        </p:nvSpPr>
        <p:spPr/>
        <p:txBody>
          <a:bodyPr/>
          <a:lstStyle/>
          <a:p>
            <a:r>
              <a:rPr lang="ja-JP" altLang="en-US" sz="1600" dirty="0"/>
              <a:t>○神戸市では、「緑のカーテン」の普及を推進して</a:t>
            </a:r>
            <a:endParaRPr lang="en-US" altLang="ja-JP" sz="1600" dirty="0"/>
          </a:p>
          <a:p>
            <a:r>
              <a:rPr lang="ja-JP" altLang="en-US" sz="1600" dirty="0"/>
              <a:t>　います。これは、アサガオやゴーヤのつる性植物を</a:t>
            </a:r>
            <a:endParaRPr lang="en-US" altLang="ja-JP" sz="1600" dirty="0"/>
          </a:p>
          <a:p>
            <a:r>
              <a:rPr lang="ja-JP" altLang="en-US" sz="1600" dirty="0"/>
              <a:t>　窓際に植えて日陰を作り、部屋の温度を抑えること</a:t>
            </a:r>
            <a:endParaRPr lang="en-US" altLang="ja-JP" sz="1600" dirty="0"/>
          </a:p>
          <a:p>
            <a:r>
              <a:rPr lang="ja-JP" altLang="en-US" sz="1600" dirty="0"/>
              <a:t>　で、エアコンの使用を控え、省エネにつなげる取組</a:t>
            </a:r>
            <a:endParaRPr lang="en-US" altLang="ja-JP" sz="1600" dirty="0"/>
          </a:p>
          <a:p>
            <a:r>
              <a:rPr lang="ja-JP" altLang="en-US" sz="1600" dirty="0"/>
              <a:t>　です。</a:t>
            </a:r>
            <a:endParaRPr lang="en-US" altLang="ja-JP" sz="1600" dirty="0"/>
          </a:p>
          <a:p>
            <a:endParaRPr lang="en-US" altLang="ja-JP" sz="1600" dirty="0"/>
          </a:p>
          <a:p>
            <a:r>
              <a:rPr lang="ja-JP" altLang="en-US" sz="1600" dirty="0"/>
              <a:t>○神戸市のウェブサイトに、緑のカーテンの作り方</a:t>
            </a:r>
            <a:endParaRPr lang="en-US" altLang="ja-JP" sz="1600" dirty="0"/>
          </a:p>
          <a:p>
            <a:r>
              <a:rPr lang="ja-JP" altLang="en-US" sz="1600" dirty="0"/>
              <a:t>　動画やテキストを掲載しているほか、緑のカーテン</a:t>
            </a:r>
            <a:endParaRPr lang="en-US" altLang="ja-JP" sz="1600" dirty="0"/>
          </a:p>
          <a:p>
            <a:r>
              <a:rPr lang="ja-JP" altLang="en-US" sz="1600" dirty="0"/>
              <a:t>　に関する相談ダイヤルも設置しています。</a:t>
            </a:r>
            <a:endParaRPr lang="en-US" altLang="ja-JP" sz="1600" dirty="0"/>
          </a:p>
          <a:p>
            <a:endParaRPr lang="en-US" altLang="ja-JP" sz="1600" dirty="0"/>
          </a:p>
          <a:p>
            <a:r>
              <a:rPr lang="ja-JP" altLang="en-US" sz="1600" dirty="0"/>
              <a:t>○また、市民の方から緑のカーテンの写真を投稿して</a:t>
            </a:r>
            <a:endParaRPr lang="en-US" altLang="ja-JP" sz="1600" dirty="0"/>
          </a:p>
          <a:p>
            <a:r>
              <a:rPr lang="ja-JP" altLang="en-US" sz="1600" dirty="0"/>
              <a:t>　 いただいたり、市内のホームセンターで講習会を</a:t>
            </a:r>
            <a:endParaRPr lang="en-US" altLang="ja-JP" sz="1600" dirty="0"/>
          </a:p>
          <a:p>
            <a:r>
              <a:rPr lang="ja-JP" altLang="en-US" sz="1600" dirty="0"/>
              <a:t>　 開催するなど、市民や事業者の皆さんと協働し</a:t>
            </a:r>
            <a:r>
              <a:rPr lang="ja-JP" altLang="en-US" sz="1600" dirty="0" err="1"/>
              <a:t>な</a:t>
            </a:r>
            <a:r>
              <a:rPr lang="ja-JP" altLang="en-US" sz="1600" dirty="0"/>
              <a:t>が</a:t>
            </a:r>
            <a:endParaRPr lang="en-US" altLang="ja-JP" sz="1600" dirty="0"/>
          </a:p>
          <a:p>
            <a:r>
              <a:rPr lang="ja-JP" altLang="en-US" sz="1600" dirty="0"/>
              <a:t>　ら普及促進に取り組んでいます。</a:t>
            </a:r>
            <a:endParaRPr lang="en-US" altLang="ja-JP" sz="1600" dirty="0"/>
          </a:p>
        </p:txBody>
      </p:sp>
      <p:sp>
        <p:nvSpPr>
          <p:cNvPr id="4" name="スライド番号プレースホルダー 3"/>
          <p:cNvSpPr>
            <a:spLocks noGrp="1"/>
          </p:cNvSpPr>
          <p:nvPr>
            <p:ph type="sldNum" sz="quarter" idx="12"/>
          </p:nvPr>
        </p:nvSpPr>
        <p:spPr/>
        <p:txBody>
          <a:bodyPr/>
          <a:lstStyle/>
          <a:p>
            <a:fld id="{6B295672-B019-4023-B8F2-B658785653BC}" type="slidenum">
              <a:rPr kumimoji="1" lang="ja-JP" altLang="en-US" smtClean="0"/>
              <a:t>6</a:t>
            </a:fld>
            <a:endParaRPr kumimoji="1" lang="ja-JP" altLang="en-US"/>
          </a:p>
        </p:txBody>
      </p:sp>
    </p:spTree>
    <p:extLst>
      <p:ext uri="{BB962C8B-B14F-4D97-AF65-F5344CB8AC3E}">
        <p14:creationId xmlns:p14="http://schemas.microsoft.com/office/powerpoint/2010/main" val="2467426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5" name="ノート プレースホルダー 4"/>
          <p:cNvSpPr>
            <a:spLocks noGrp="1"/>
          </p:cNvSpPr>
          <p:nvPr>
            <p:ph type="body" sz="quarter" idx="11"/>
          </p:nvPr>
        </p:nvSpPr>
        <p:spPr/>
        <p:txBody>
          <a:bodyPr/>
          <a:lstStyle/>
          <a:p>
            <a:r>
              <a:rPr lang="ja-JP" altLang="en-US" sz="1600" dirty="0"/>
              <a:t>○皆さんは「</a:t>
            </a:r>
            <a:r>
              <a:rPr lang="en-US" altLang="ja-JP" sz="1600" dirty="0"/>
              <a:t>COOL CHOICE</a:t>
            </a:r>
            <a:r>
              <a:rPr lang="ja-JP" altLang="en-US" sz="1600" dirty="0"/>
              <a:t>」をご存知ですか？</a:t>
            </a:r>
            <a:endParaRPr lang="en-US" altLang="ja-JP" sz="1600" dirty="0"/>
          </a:p>
          <a:p>
            <a:r>
              <a:rPr lang="ja-JP" altLang="en-US" sz="1600" dirty="0"/>
              <a:t>　これは、国（環境省）が進めている、地球温暖化</a:t>
            </a:r>
            <a:endParaRPr lang="en-US" altLang="ja-JP" sz="1600" dirty="0"/>
          </a:p>
          <a:p>
            <a:r>
              <a:rPr lang="ja-JP" altLang="en-US" sz="1600" dirty="0"/>
              <a:t>　対策につながる、あらゆる製品・サービス・行動を</a:t>
            </a:r>
            <a:endParaRPr lang="en-US" altLang="ja-JP" sz="1600" dirty="0"/>
          </a:p>
          <a:p>
            <a:r>
              <a:rPr lang="ja-JP" altLang="en-US" sz="1600" dirty="0"/>
              <a:t>　選ぶこと、つまり「賢い選択」をしていこう、</a:t>
            </a:r>
            <a:endParaRPr lang="en-US" altLang="ja-JP" sz="1600" dirty="0"/>
          </a:p>
          <a:p>
            <a:r>
              <a:rPr lang="ja-JP" altLang="en-US" sz="1600" dirty="0"/>
              <a:t>　という取組です。</a:t>
            </a:r>
            <a:endParaRPr lang="en-US" altLang="ja-JP" sz="1600" dirty="0"/>
          </a:p>
          <a:p>
            <a:endParaRPr lang="en-US" altLang="ja-JP" sz="1600" dirty="0"/>
          </a:p>
          <a:p>
            <a:r>
              <a:rPr lang="ja-JP" altLang="en-US" sz="1600" dirty="0"/>
              <a:t>○神戸市も、この取組に賛同し、</a:t>
            </a:r>
            <a:endParaRPr lang="en-US" altLang="ja-JP" sz="1600" dirty="0"/>
          </a:p>
          <a:p>
            <a:r>
              <a:rPr lang="ja-JP" altLang="en-US" sz="1600" dirty="0"/>
              <a:t>　“</a:t>
            </a:r>
            <a:r>
              <a:rPr lang="en-US" altLang="ja-JP" sz="1600" dirty="0"/>
              <a:t>KOBE COOL CHOICE </a:t>
            </a:r>
            <a:r>
              <a:rPr lang="ja-JP" altLang="en-US" sz="1600" dirty="0"/>
              <a:t>～日々のくらしの中の</a:t>
            </a:r>
            <a:endParaRPr lang="en-US" altLang="ja-JP" sz="1600" dirty="0"/>
          </a:p>
          <a:p>
            <a:r>
              <a:rPr lang="ja-JP" altLang="en-US" sz="1600" dirty="0"/>
              <a:t>　「選択」で地球にやさしく～“ をスローガンに、</a:t>
            </a:r>
            <a:endParaRPr lang="en-US" altLang="ja-JP" sz="1600" dirty="0"/>
          </a:p>
          <a:p>
            <a:r>
              <a:rPr lang="ja-JP" altLang="en-US" sz="1600" dirty="0"/>
              <a:t>　市民の皆さんとともに地球温暖化対策を進めて</a:t>
            </a:r>
            <a:endParaRPr lang="en-US" altLang="ja-JP" sz="1600" dirty="0"/>
          </a:p>
          <a:p>
            <a:r>
              <a:rPr lang="ja-JP" altLang="en-US" sz="1600" dirty="0"/>
              <a:t>　います。</a:t>
            </a:r>
            <a:endParaRPr lang="en-US" altLang="ja-JP" sz="1600" dirty="0"/>
          </a:p>
        </p:txBody>
      </p:sp>
      <p:sp>
        <p:nvSpPr>
          <p:cNvPr id="4" name="スライド番号プレースホルダー 3"/>
          <p:cNvSpPr>
            <a:spLocks noGrp="1"/>
          </p:cNvSpPr>
          <p:nvPr>
            <p:ph type="sldNum" sz="quarter" idx="12"/>
          </p:nvPr>
        </p:nvSpPr>
        <p:spPr/>
        <p:txBody>
          <a:bodyPr/>
          <a:lstStyle/>
          <a:p>
            <a:fld id="{6B295672-B019-4023-B8F2-B658785653BC}" type="slidenum">
              <a:rPr kumimoji="1" lang="ja-JP" altLang="en-US" smtClean="0"/>
              <a:t>7</a:t>
            </a:fld>
            <a:endParaRPr kumimoji="1" lang="ja-JP" altLang="en-US"/>
          </a:p>
        </p:txBody>
      </p:sp>
    </p:spTree>
    <p:extLst>
      <p:ext uri="{BB962C8B-B14F-4D97-AF65-F5344CB8AC3E}">
        <p14:creationId xmlns:p14="http://schemas.microsoft.com/office/powerpoint/2010/main" val="2467426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5" name="ノート プレースホルダー 4"/>
          <p:cNvSpPr>
            <a:spLocks noGrp="1"/>
          </p:cNvSpPr>
          <p:nvPr>
            <p:ph type="body" sz="quarter" idx="11"/>
          </p:nvPr>
        </p:nvSpPr>
        <p:spPr/>
        <p:txBody>
          <a:bodyPr/>
          <a:lstStyle/>
          <a:p>
            <a:r>
              <a:rPr lang="ja-JP" altLang="en-US" sz="1600" dirty="0"/>
              <a:t>○私たちが日常生活で身近に取り組むことの</a:t>
            </a:r>
            <a:endParaRPr lang="en-US" altLang="ja-JP" sz="1600" dirty="0"/>
          </a:p>
          <a:p>
            <a:r>
              <a:rPr lang="ja-JP" altLang="en-US" sz="1600" dirty="0"/>
              <a:t>　できる</a:t>
            </a:r>
            <a:r>
              <a:rPr lang="en-US" altLang="ja-JP" sz="1600" dirty="0"/>
              <a:t>COOL CHOICE</a:t>
            </a:r>
            <a:r>
              <a:rPr lang="ja-JP" altLang="en-US" sz="1600" dirty="0"/>
              <a:t>をご紹介します。</a:t>
            </a:r>
            <a:endParaRPr lang="en-US" altLang="ja-JP" sz="1600" dirty="0"/>
          </a:p>
          <a:p>
            <a:endParaRPr lang="en-US" altLang="ja-JP" sz="1600" dirty="0"/>
          </a:p>
          <a:p>
            <a:r>
              <a:rPr lang="ja-JP" altLang="en-US" sz="1600" dirty="0"/>
              <a:t>○例えば、部屋の照明を</a:t>
            </a:r>
            <a:r>
              <a:rPr lang="en-US" altLang="ja-JP" sz="1600" dirty="0"/>
              <a:t>LED</a:t>
            </a:r>
            <a:r>
              <a:rPr lang="ja-JP" altLang="en-US" sz="1600" dirty="0"/>
              <a:t>電球に換えた場合、</a:t>
            </a:r>
            <a:endParaRPr lang="en-US" altLang="ja-JP" sz="1600" dirty="0"/>
          </a:p>
          <a:p>
            <a:r>
              <a:rPr lang="ja-JP" altLang="en-US" sz="1600" dirty="0"/>
              <a:t>　一般の電球より８５％、冷蔵庫を省エネタイプの</a:t>
            </a:r>
            <a:endParaRPr lang="en-US" altLang="ja-JP" sz="1600" dirty="0"/>
          </a:p>
          <a:p>
            <a:r>
              <a:rPr lang="ja-JP" altLang="en-US" sz="1600" dirty="0"/>
              <a:t>　製品に買い換えた場合、</a:t>
            </a:r>
            <a:r>
              <a:rPr lang="en-US" altLang="ja-JP" sz="1600" dirty="0"/>
              <a:t>10</a:t>
            </a:r>
            <a:r>
              <a:rPr lang="ja-JP" altLang="en-US" sz="1600" dirty="0"/>
              <a:t>年前の製品と比べて</a:t>
            </a:r>
            <a:endParaRPr lang="en-US" altLang="ja-JP" sz="1600" dirty="0"/>
          </a:p>
          <a:p>
            <a:r>
              <a:rPr lang="ja-JP" altLang="en-US" sz="1600" dirty="0"/>
              <a:t>　５０％近く電気の使用量が節約できます。</a:t>
            </a:r>
            <a:endParaRPr lang="en-US" altLang="ja-JP" sz="1600" dirty="0"/>
          </a:p>
          <a:p>
            <a:endParaRPr lang="en-US" altLang="ja-JP" sz="1600" dirty="0"/>
          </a:p>
          <a:p>
            <a:r>
              <a:rPr lang="ja-JP" altLang="en-US" sz="1600" dirty="0"/>
              <a:t>○外出する時は、できるだけバスや電車などの</a:t>
            </a:r>
            <a:endParaRPr lang="en-US" altLang="ja-JP" sz="1600" dirty="0"/>
          </a:p>
          <a:p>
            <a:r>
              <a:rPr lang="ja-JP" altLang="en-US" sz="1600" dirty="0"/>
              <a:t>　公共交通機関を利用しましょう。</a:t>
            </a:r>
            <a:endParaRPr lang="en-US" altLang="ja-JP" sz="1600" dirty="0"/>
          </a:p>
          <a:p>
            <a:r>
              <a:rPr lang="ja-JP" altLang="en-US" sz="1600" dirty="0"/>
              <a:t>　自動車よりも環境にやさしい移動手段を選択する</a:t>
            </a:r>
            <a:endParaRPr lang="en-US" altLang="ja-JP" sz="1600" dirty="0"/>
          </a:p>
          <a:p>
            <a:r>
              <a:rPr lang="ja-JP" altLang="en-US" sz="1600" dirty="0"/>
              <a:t>　ことも、</a:t>
            </a:r>
            <a:r>
              <a:rPr lang="en-US" altLang="ja-JP" sz="1600" dirty="0"/>
              <a:t>COOL CHOICE</a:t>
            </a:r>
            <a:r>
              <a:rPr lang="ja-JP" altLang="en-US" sz="1600" dirty="0"/>
              <a:t>のひとつです。</a:t>
            </a:r>
            <a:endParaRPr lang="en-US" altLang="ja-JP" sz="1600" dirty="0"/>
          </a:p>
          <a:p>
            <a:r>
              <a:rPr lang="ja-JP" altLang="en-US" sz="1600" dirty="0"/>
              <a:t>　</a:t>
            </a:r>
            <a:endParaRPr lang="en-US" altLang="ja-JP" sz="1600" dirty="0"/>
          </a:p>
        </p:txBody>
      </p:sp>
      <p:sp>
        <p:nvSpPr>
          <p:cNvPr id="4" name="スライド番号プレースホルダー 3"/>
          <p:cNvSpPr>
            <a:spLocks noGrp="1"/>
          </p:cNvSpPr>
          <p:nvPr>
            <p:ph type="sldNum" sz="quarter" idx="12"/>
          </p:nvPr>
        </p:nvSpPr>
        <p:spPr/>
        <p:txBody>
          <a:bodyPr/>
          <a:lstStyle/>
          <a:p>
            <a:fld id="{6B295672-B019-4023-B8F2-B658785653BC}" type="slidenum">
              <a:rPr kumimoji="1" lang="ja-JP" altLang="en-US" smtClean="0"/>
              <a:t>8</a:t>
            </a:fld>
            <a:endParaRPr kumimoji="1" lang="ja-JP" altLang="en-US"/>
          </a:p>
        </p:txBody>
      </p:sp>
    </p:spTree>
    <p:extLst>
      <p:ext uri="{BB962C8B-B14F-4D97-AF65-F5344CB8AC3E}">
        <p14:creationId xmlns:p14="http://schemas.microsoft.com/office/powerpoint/2010/main" val="2467426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5" name="ノート プレースホルダー 4"/>
          <p:cNvSpPr>
            <a:spLocks noGrp="1"/>
          </p:cNvSpPr>
          <p:nvPr>
            <p:ph type="body" sz="quarter" idx="11"/>
          </p:nvPr>
        </p:nvSpPr>
        <p:spPr>
          <a:xfrm>
            <a:off x="237563" y="4686524"/>
            <a:ext cx="6018095" cy="4859711"/>
          </a:xfrm>
        </p:spPr>
        <p:txBody>
          <a:bodyPr/>
          <a:lstStyle/>
          <a:p>
            <a:r>
              <a:rPr lang="ja-JP" altLang="en-US" sz="1600" dirty="0"/>
              <a:t>○自動車を運転する場合には、アクセルを穏やかに</a:t>
            </a:r>
            <a:endParaRPr lang="en-US" altLang="ja-JP" sz="1600" dirty="0"/>
          </a:p>
          <a:p>
            <a:r>
              <a:rPr lang="ja-JP" altLang="en-US" sz="1600" dirty="0"/>
              <a:t>　踏んで発進する「ふんわりアクセル」などのエコ</a:t>
            </a:r>
            <a:endParaRPr lang="en-US" altLang="ja-JP" sz="1600" dirty="0"/>
          </a:p>
          <a:p>
            <a:r>
              <a:rPr lang="ja-JP" altLang="en-US" sz="1600" dirty="0"/>
              <a:t>　ドライブを心がけましょう。</a:t>
            </a:r>
            <a:endParaRPr lang="en-US" altLang="ja-JP" sz="1600" dirty="0"/>
          </a:p>
          <a:p>
            <a:r>
              <a:rPr lang="ja-JP" altLang="en-US" sz="1600" dirty="0"/>
              <a:t>　</a:t>
            </a:r>
            <a:endParaRPr lang="en-US" altLang="ja-JP" sz="1600" dirty="0"/>
          </a:p>
          <a:p>
            <a:r>
              <a:rPr lang="ja-JP" altLang="en-US" sz="1600" dirty="0"/>
              <a:t>○レンタカーやカーシェアリングを利用する場合には、</a:t>
            </a:r>
            <a:endParaRPr lang="en-US" altLang="ja-JP" sz="1600" dirty="0"/>
          </a:p>
          <a:p>
            <a:r>
              <a:rPr lang="en-US" altLang="ja-JP" sz="1600" dirty="0"/>
              <a:t>  </a:t>
            </a:r>
            <a:r>
              <a:rPr lang="ja-JP" altLang="en-US" sz="1600" dirty="0"/>
              <a:t>電気気動車（</a:t>
            </a:r>
            <a:r>
              <a:rPr lang="en-US" altLang="ja-JP" sz="1600" dirty="0"/>
              <a:t>EV</a:t>
            </a:r>
            <a:r>
              <a:rPr lang="ja-JP" altLang="en-US" sz="1600" dirty="0"/>
              <a:t>）や燃料電池自動車（</a:t>
            </a:r>
            <a:r>
              <a:rPr lang="en-US" altLang="ja-JP" sz="1600" dirty="0"/>
              <a:t>FCV</a:t>
            </a:r>
            <a:r>
              <a:rPr lang="ja-JP" altLang="en-US" sz="1600" dirty="0"/>
              <a:t>）など</a:t>
            </a:r>
            <a:endParaRPr lang="en-US" altLang="ja-JP" sz="1600" dirty="0"/>
          </a:p>
          <a:p>
            <a:r>
              <a:rPr lang="en-US" altLang="ja-JP" sz="1600" dirty="0"/>
              <a:t>  </a:t>
            </a:r>
            <a:r>
              <a:rPr lang="ja-JP" altLang="en-US" sz="1600" dirty="0"/>
              <a:t>のエコカーを積極的に選びましょう。</a:t>
            </a:r>
            <a:endParaRPr lang="en-US" altLang="ja-JP" sz="1600" dirty="0"/>
          </a:p>
          <a:p>
            <a:endParaRPr lang="en-US" altLang="ja-JP" sz="1600" dirty="0"/>
          </a:p>
          <a:p>
            <a:r>
              <a:rPr lang="ja-JP" altLang="en-US" sz="1600" dirty="0"/>
              <a:t>○また、ごみを燃やす際の</a:t>
            </a:r>
            <a:r>
              <a:rPr lang="en-US" altLang="ja-JP" sz="1600" dirty="0"/>
              <a:t>CO2</a:t>
            </a:r>
            <a:r>
              <a:rPr lang="ja-JP" altLang="en-US" sz="1600" dirty="0"/>
              <a:t>排出量を減らすために、</a:t>
            </a:r>
            <a:endParaRPr lang="en-US" altLang="ja-JP" sz="1600" dirty="0"/>
          </a:p>
          <a:p>
            <a:r>
              <a:rPr lang="ja-JP" altLang="en-US" sz="1600" dirty="0"/>
              <a:t>　食べ物は食べる分だけ買う、食べ残しをしないなど、</a:t>
            </a:r>
            <a:endParaRPr lang="en-US" altLang="ja-JP" sz="1600" dirty="0"/>
          </a:p>
          <a:p>
            <a:r>
              <a:rPr lang="ja-JP" altLang="en-US" sz="1600" dirty="0"/>
              <a:t>　ごみを少しでも減らすよう心がけましょう。</a:t>
            </a:r>
            <a:endParaRPr lang="en-US" altLang="ja-JP" sz="1600" dirty="0"/>
          </a:p>
          <a:p>
            <a:r>
              <a:rPr lang="ja-JP" altLang="en-US" sz="1600" dirty="0"/>
              <a:t>　</a:t>
            </a:r>
            <a:endParaRPr lang="en-US" altLang="ja-JP" sz="1600" dirty="0"/>
          </a:p>
          <a:p>
            <a:r>
              <a:rPr lang="ja-JP" altLang="en-US" sz="1600" dirty="0"/>
              <a:t>○生ごみの</a:t>
            </a:r>
            <a:r>
              <a:rPr lang="en-US" altLang="ja-JP" sz="1600" dirty="0"/>
              <a:t>7</a:t>
            </a:r>
            <a:r>
              <a:rPr lang="ja-JP" altLang="en-US" sz="1600" dirty="0"/>
              <a:t>～８割は水分といわれているため、</a:t>
            </a:r>
            <a:endParaRPr lang="en-US" altLang="ja-JP" sz="1600" dirty="0"/>
          </a:p>
          <a:p>
            <a:r>
              <a:rPr lang="ja-JP" altLang="en-US" sz="1600" dirty="0"/>
              <a:t>　しっかりと水きりをするなど、水分を減らす工夫を</a:t>
            </a:r>
            <a:endParaRPr lang="en-US" altLang="ja-JP" sz="1600" dirty="0"/>
          </a:p>
          <a:p>
            <a:r>
              <a:rPr lang="ja-JP" altLang="en-US" sz="1600" dirty="0"/>
              <a:t>　するだけでも、ごみの量を減らすことができます。</a:t>
            </a:r>
            <a:endParaRPr lang="en-US" altLang="ja-JP" sz="1600" dirty="0"/>
          </a:p>
        </p:txBody>
      </p:sp>
      <p:sp>
        <p:nvSpPr>
          <p:cNvPr id="4" name="スライド番号プレースホルダー 3"/>
          <p:cNvSpPr>
            <a:spLocks noGrp="1"/>
          </p:cNvSpPr>
          <p:nvPr>
            <p:ph type="sldNum" sz="quarter" idx="12"/>
          </p:nvPr>
        </p:nvSpPr>
        <p:spPr/>
        <p:txBody>
          <a:bodyPr/>
          <a:lstStyle/>
          <a:p>
            <a:fld id="{6B295672-B019-4023-B8F2-B658785653BC}" type="slidenum">
              <a:rPr kumimoji="1" lang="ja-JP" altLang="en-US" smtClean="0"/>
              <a:t>9</a:t>
            </a:fld>
            <a:endParaRPr kumimoji="1" lang="ja-JP" altLang="en-US"/>
          </a:p>
        </p:txBody>
      </p:sp>
    </p:spTree>
    <p:extLst>
      <p:ext uri="{BB962C8B-B14F-4D97-AF65-F5344CB8AC3E}">
        <p14:creationId xmlns:p14="http://schemas.microsoft.com/office/powerpoint/2010/main" val="2467426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3" name="ノート プレースホルダー 2"/>
          <p:cNvSpPr>
            <a:spLocks noGrp="1"/>
          </p:cNvSpPr>
          <p:nvPr>
            <p:ph type="body" idx="1"/>
          </p:nvPr>
        </p:nvSpPr>
        <p:spPr>
          <a:xfrm>
            <a:off x="425779" y="4717215"/>
            <a:ext cx="5738434" cy="4469282"/>
          </a:xfrm>
        </p:spPr>
        <p:txBody>
          <a:bodyPr/>
          <a:lstStyle/>
          <a:p>
            <a:r>
              <a:rPr lang="ja-JP" altLang="en-US" sz="1600" dirty="0"/>
              <a:t>○さて、</a:t>
            </a:r>
            <a:r>
              <a:rPr lang="ja-JP" altLang="en-US" sz="1600" u="sng" dirty="0"/>
              <a:t>皆</a:t>
            </a:r>
            <a:r>
              <a:rPr lang="ja-JP" altLang="en-US" sz="1600" dirty="0"/>
              <a:t>さんはご存知ですか。</a:t>
            </a:r>
            <a:endParaRPr lang="en-US" altLang="ja-JP" sz="1600" dirty="0"/>
          </a:p>
          <a:p>
            <a:r>
              <a:rPr lang="ja-JP" altLang="en-US" sz="1600" dirty="0"/>
              <a:t>　国の統計データによると、神戸市の１世帯</a:t>
            </a:r>
            <a:endParaRPr lang="en-US" altLang="ja-JP" sz="1600" dirty="0"/>
          </a:p>
          <a:p>
            <a:r>
              <a:rPr lang="ja-JP" altLang="en-US" sz="1600" dirty="0"/>
              <a:t>　あたりの年間光熱水費は、全国の政令指定</a:t>
            </a:r>
            <a:endParaRPr lang="en-US" altLang="ja-JP" sz="1600" dirty="0"/>
          </a:p>
          <a:p>
            <a:r>
              <a:rPr lang="ja-JP" altLang="en-US" sz="1600" dirty="0"/>
              <a:t>　都市の中で最も低いんです。</a:t>
            </a:r>
            <a:endParaRPr lang="en-US" altLang="ja-JP" sz="1600" dirty="0"/>
          </a:p>
          <a:p>
            <a:endParaRPr lang="en-US" altLang="ja-JP" sz="1600" dirty="0"/>
          </a:p>
          <a:p>
            <a:r>
              <a:rPr lang="ja-JP" altLang="en-US" sz="1600" dirty="0"/>
              <a:t>○これは、神戸の温暖な気候や、阪神・淡路</a:t>
            </a:r>
            <a:endParaRPr lang="en-US" altLang="ja-JP" sz="1600" dirty="0"/>
          </a:p>
          <a:p>
            <a:r>
              <a:rPr lang="ja-JP" altLang="en-US" sz="1600" dirty="0"/>
              <a:t>　大震災の経験からくる、エネルギーを大切に</a:t>
            </a:r>
            <a:endParaRPr lang="en-US" altLang="ja-JP" sz="1600" dirty="0"/>
          </a:p>
          <a:p>
            <a:r>
              <a:rPr lang="ja-JP" altLang="en-US" sz="1600" dirty="0"/>
              <a:t>　使おうという意識が定着していること、また</a:t>
            </a:r>
            <a:endParaRPr lang="en-US" altLang="ja-JP" sz="1600" dirty="0"/>
          </a:p>
          <a:p>
            <a:r>
              <a:rPr lang="ja-JP" altLang="en-US" sz="1600" dirty="0"/>
              <a:t>　全国的に見ても安い水道代などが要因として</a:t>
            </a:r>
            <a:endParaRPr lang="en-US" altLang="ja-JP" sz="1600" dirty="0"/>
          </a:p>
          <a:p>
            <a:r>
              <a:rPr lang="ja-JP" altLang="en-US" sz="1600" dirty="0"/>
              <a:t>　考えられます。</a:t>
            </a:r>
            <a:endParaRPr lang="en-US" altLang="ja-JP" sz="1600" dirty="0"/>
          </a:p>
        </p:txBody>
      </p:sp>
      <p:sp>
        <p:nvSpPr>
          <p:cNvPr id="5" name="スライド番号プレースホルダー 4"/>
          <p:cNvSpPr>
            <a:spLocks noGrp="1"/>
          </p:cNvSpPr>
          <p:nvPr>
            <p:ph type="sldNum" sz="quarter" idx="10"/>
          </p:nvPr>
        </p:nvSpPr>
        <p:spPr/>
        <p:txBody>
          <a:bodyPr/>
          <a:lstStyle/>
          <a:p>
            <a:fld id="{6B295672-B019-4023-B8F2-B658785653BC}" type="slidenum">
              <a:rPr kumimoji="1" lang="ja-JP" altLang="en-US" smtClean="0"/>
              <a:t>10</a:t>
            </a:fld>
            <a:endParaRPr kumimoji="1" lang="ja-JP" altLang="en-US"/>
          </a:p>
        </p:txBody>
      </p:sp>
    </p:spTree>
    <p:extLst>
      <p:ext uri="{BB962C8B-B14F-4D97-AF65-F5344CB8AC3E}">
        <p14:creationId xmlns:p14="http://schemas.microsoft.com/office/powerpoint/2010/main" val="1174214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3" name="ノート プレースホルダー 2"/>
          <p:cNvSpPr>
            <a:spLocks noGrp="1"/>
          </p:cNvSpPr>
          <p:nvPr>
            <p:ph type="body" idx="1"/>
          </p:nvPr>
        </p:nvSpPr>
        <p:spPr>
          <a:xfrm>
            <a:off x="423191" y="4717225"/>
            <a:ext cx="5741022" cy="3871586"/>
          </a:xfrm>
        </p:spPr>
        <p:txBody>
          <a:bodyPr/>
          <a:lstStyle/>
          <a:p>
            <a:r>
              <a:rPr lang="ja-JP" altLang="en-US" sz="1600" dirty="0"/>
              <a:t>○しかし、</a:t>
            </a:r>
            <a:r>
              <a:rPr lang="en-US" altLang="ja-JP" sz="1600" dirty="0"/>
              <a:t>2030</a:t>
            </a:r>
            <a:r>
              <a:rPr lang="ja-JP" altLang="en-US" sz="1600" dirty="0"/>
              <a:t>年度の目標を達成するためには、</a:t>
            </a:r>
            <a:endParaRPr lang="en-US" altLang="ja-JP" sz="1600" dirty="0"/>
          </a:p>
          <a:p>
            <a:r>
              <a:rPr lang="ja-JP" altLang="en-US" sz="1600" dirty="0"/>
              <a:t>　さらなる努力が必要です。</a:t>
            </a:r>
            <a:endParaRPr lang="en-US" altLang="ja-JP" sz="1600" dirty="0"/>
          </a:p>
          <a:p>
            <a:endParaRPr lang="en-US" altLang="ja-JP" sz="1600" dirty="0"/>
          </a:p>
          <a:p>
            <a:r>
              <a:rPr lang="ja-JP" altLang="en-US" sz="1600" dirty="0"/>
              <a:t>○私たち一人ひとりが、引き続き省エネを</a:t>
            </a:r>
            <a:endParaRPr lang="en-US" altLang="ja-JP" sz="1600" dirty="0"/>
          </a:p>
          <a:p>
            <a:r>
              <a:rPr lang="ja-JP" altLang="en-US" sz="1600" dirty="0"/>
              <a:t>　心がけていくことが大切ですが、これに</a:t>
            </a:r>
            <a:endParaRPr lang="en-US" altLang="ja-JP" sz="1600" dirty="0"/>
          </a:p>
          <a:p>
            <a:r>
              <a:rPr lang="ja-JP" altLang="en-US" sz="1600" dirty="0"/>
              <a:t>　加えて、使用するエネルギーそのものを、</a:t>
            </a:r>
            <a:endParaRPr lang="en-US" altLang="ja-JP" sz="1600" dirty="0"/>
          </a:p>
          <a:p>
            <a:r>
              <a:rPr lang="ja-JP" altLang="en-US" sz="1600" dirty="0"/>
              <a:t>　二酸化炭素の排出が少ないものに</a:t>
            </a:r>
            <a:endParaRPr lang="en-US" altLang="ja-JP" sz="1600" dirty="0"/>
          </a:p>
          <a:p>
            <a:r>
              <a:rPr lang="ja-JP" altLang="en-US" sz="1600" dirty="0"/>
              <a:t>　変えていくことが不可欠です。</a:t>
            </a:r>
            <a:endParaRPr lang="en-US" altLang="ja-JP" sz="1600" dirty="0"/>
          </a:p>
        </p:txBody>
      </p:sp>
      <p:sp>
        <p:nvSpPr>
          <p:cNvPr id="5" name="スライド番号プレースホルダー 4"/>
          <p:cNvSpPr>
            <a:spLocks noGrp="1"/>
          </p:cNvSpPr>
          <p:nvPr>
            <p:ph type="sldNum" sz="quarter" idx="10"/>
          </p:nvPr>
        </p:nvSpPr>
        <p:spPr/>
        <p:txBody>
          <a:bodyPr/>
          <a:lstStyle/>
          <a:p>
            <a:fld id="{6B295672-B019-4023-B8F2-B658785653BC}" type="slidenum">
              <a:rPr kumimoji="1" lang="ja-JP" altLang="en-US" smtClean="0"/>
              <a:t>11</a:t>
            </a:fld>
            <a:endParaRPr kumimoji="1" lang="ja-JP" altLang="en-US"/>
          </a:p>
        </p:txBody>
      </p:sp>
    </p:spTree>
    <p:extLst>
      <p:ext uri="{BB962C8B-B14F-4D97-AF65-F5344CB8AC3E}">
        <p14:creationId xmlns:p14="http://schemas.microsoft.com/office/powerpoint/2010/main" val="1823203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5" name="ノート プレースホルダー 4"/>
          <p:cNvSpPr>
            <a:spLocks noGrp="1"/>
          </p:cNvSpPr>
          <p:nvPr>
            <p:ph type="body" sz="quarter" idx="11"/>
          </p:nvPr>
        </p:nvSpPr>
        <p:spPr>
          <a:xfrm>
            <a:off x="237562" y="4686524"/>
            <a:ext cx="6164747" cy="4859711"/>
          </a:xfrm>
        </p:spPr>
        <p:txBody>
          <a:bodyPr/>
          <a:lstStyle/>
          <a:p>
            <a:r>
              <a:rPr lang="ja-JP" altLang="en-US" sz="1600" dirty="0"/>
              <a:t>○神戸市は、瀬戸内海に面した穏やかな気候の</a:t>
            </a:r>
            <a:endParaRPr lang="en-US" altLang="ja-JP" sz="1600" dirty="0"/>
          </a:p>
          <a:p>
            <a:r>
              <a:rPr lang="ja-JP" altLang="en-US" sz="1600" dirty="0"/>
              <a:t>　ため、日照時間が長く、太陽光発電に適した</a:t>
            </a:r>
            <a:endParaRPr lang="en-US" altLang="ja-JP" sz="1600" dirty="0"/>
          </a:p>
          <a:p>
            <a:r>
              <a:rPr lang="ja-JP" altLang="en-US" sz="1600" dirty="0"/>
              <a:t>　まちであるといえます。</a:t>
            </a:r>
            <a:endParaRPr lang="en-US" altLang="ja-JP" sz="1600" dirty="0"/>
          </a:p>
          <a:p>
            <a:endParaRPr lang="en-US" altLang="ja-JP" sz="1600" dirty="0"/>
          </a:p>
          <a:p>
            <a:r>
              <a:rPr lang="ja-JP" altLang="en-US" sz="1600" dirty="0"/>
              <a:t>○市内の太陽光発電システムの導入件数は全国でも</a:t>
            </a:r>
            <a:endParaRPr lang="en-US" altLang="ja-JP" sz="1600" dirty="0"/>
          </a:p>
          <a:p>
            <a:r>
              <a:rPr lang="ja-JP" altLang="en-US" sz="1600" dirty="0"/>
              <a:t>　上位で、各家庭での再生可能エネルギーの普及が</a:t>
            </a:r>
            <a:endParaRPr lang="en-US" altLang="ja-JP" sz="1600" dirty="0"/>
          </a:p>
          <a:p>
            <a:r>
              <a:rPr lang="ja-JP" altLang="en-US" sz="1600" dirty="0"/>
              <a:t>　進んでいます。</a:t>
            </a:r>
            <a:endParaRPr lang="en-US" altLang="ja-JP" sz="1600" dirty="0"/>
          </a:p>
          <a:p>
            <a:endParaRPr lang="en-US" altLang="ja-JP" sz="1600" dirty="0"/>
          </a:p>
          <a:p>
            <a:r>
              <a:rPr lang="ja-JP" altLang="en-US" sz="1600" dirty="0"/>
              <a:t>○</a:t>
            </a:r>
            <a:r>
              <a:rPr lang="ja-JP" altLang="ja-JP" dirty="0"/>
              <a:t>太陽光発電・蓄電池設備の更なる普及拡大を目的とした、</a:t>
            </a:r>
            <a:endParaRPr lang="en-US" altLang="ja-JP" dirty="0"/>
          </a:p>
          <a:p>
            <a:r>
              <a:rPr lang="ja-JP" altLang="ja-JP" dirty="0"/>
              <a:t>これまでの家庭用蓄電池設置補助制度に代わる新たな取り組みとして、</a:t>
            </a:r>
            <a:endParaRPr lang="en-US" altLang="ja-JP" dirty="0"/>
          </a:p>
          <a:p>
            <a:r>
              <a:rPr lang="ja-JP" altLang="ja-JP" dirty="0"/>
              <a:t>「太陽光発電及び蓄電池設備の共同購入事業」を</a:t>
            </a:r>
            <a:endParaRPr lang="en-US" altLang="ja-JP" dirty="0"/>
          </a:p>
          <a:p>
            <a:r>
              <a:rPr lang="en-US" altLang="ja-JP" dirty="0"/>
              <a:t>2021</a:t>
            </a:r>
            <a:r>
              <a:rPr lang="ja-JP" altLang="en-US" dirty="0"/>
              <a:t>年度（令和</a:t>
            </a:r>
            <a:r>
              <a:rPr lang="en-US" altLang="ja-JP" dirty="0"/>
              <a:t>3</a:t>
            </a:r>
            <a:r>
              <a:rPr lang="ja-JP" altLang="en-US" dirty="0"/>
              <a:t>年度）より開始します。</a:t>
            </a:r>
            <a:endParaRPr lang="en-US" altLang="ja-JP" dirty="0"/>
          </a:p>
          <a:p>
            <a:r>
              <a:rPr lang="ja-JP" altLang="en-US" sz="1600" dirty="0"/>
              <a:t>太陽光発電・蓄電池設備の共同購入を希望する市民を募り、</a:t>
            </a:r>
            <a:endParaRPr lang="en-US" altLang="ja-JP" sz="1600" dirty="0"/>
          </a:p>
          <a:p>
            <a:r>
              <a:rPr lang="ja-JP" altLang="en-US" sz="1600" dirty="0"/>
              <a:t>入札で施工業者を選定することで、</a:t>
            </a:r>
            <a:endParaRPr lang="en-US" altLang="ja-JP" sz="1600" dirty="0"/>
          </a:p>
          <a:p>
            <a:r>
              <a:rPr lang="ja-JP" altLang="en-US" sz="1600" dirty="0"/>
              <a:t>スケールメリットを活かした価格で契約することができる仕組みにより、</a:t>
            </a:r>
            <a:endParaRPr lang="en-US" altLang="ja-JP" sz="1600" dirty="0"/>
          </a:p>
          <a:p>
            <a:r>
              <a:rPr lang="ja-JP" altLang="en-US" sz="1600" dirty="0"/>
              <a:t>太陽光発電システム等の設置を後押しします。</a:t>
            </a:r>
            <a:endParaRPr lang="en-US" altLang="ja-JP" sz="1600" b="0" dirty="0">
              <a:latin typeface="ＭＳ Ｐゴシック" panose="020B0600070205080204" pitchFamily="50" charset="-128"/>
              <a:ea typeface="ＭＳ Ｐゴシック" panose="020B0600070205080204" pitchFamily="50" charset="-128"/>
            </a:endParaRPr>
          </a:p>
          <a:p>
            <a:endParaRPr lang="en-US" altLang="ja-JP" sz="1600" b="0"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12"/>
          </p:nvPr>
        </p:nvSpPr>
        <p:spPr/>
        <p:txBody>
          <a:bodyPr/>
          <a:lstStyle/>
          <a:p>
            <a:fld id="{6B295672-B019-4023-B8F2-B658785653BC}" type="slidenum">
              <a:rPr kumimoji="1" lang="ja-JP" altLang="en-US" smtClean="0"/>
              <a:t>12</a:t>
            </a:fld>
            <a:endParaRPr kumimoji="1" lang="ja-JP" altLang="en-US"/>
          </a:p>
        </p:txBody>
      </p:sp>
    </p:spTree>
    <p:extLst>
      <p:ext uri="{BB962C8B-B14F-4D97-AF65-F5344CB8AC3E}">
        <p14:creationId xmlns:p14="http://schemas.microsoft.com/office/powerpoint/2010/main" val="1860470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5" name="ノート プレースホルダー 4"/>
          <p:cNvSpPr>
            <a:spLocks noGrp="1"/>
          </p:cNvSpPr>
          <p:nvPr>
            <p:ph type="body" sz="quarter" idx="11"/>
          </p:nvPr>
        </p:nvSpPr>
        <p:spPr/>
        <p:txBody>
          <a:bodyPr/>
          <a:lstStyle/>
          <a:p>
            <a:r>
              <a:rPr lang="ja-JP" altLang="en-US" sz="1600" dirty="0"/>
              <a:t>○神戸市では、発電事業者に神戸市が持っている</a:t>
            </a:r>
            <a:endParaRPr lang="en-US" altLang="ja-JP" sz="1600" dirty="0"/>
          </a:p>
          <a:p>
            <a:r>
              <a:rPr lang="ja-JP" altLang="en-US" sz="1600" dirty="0"/>
              <a:t>　施設や土地を有償でお貸しし、太陽光発電所と</a:t>
            </a:r>
            <a:endParaRPr lang="en-US" altLang="ja-JP" sz="1600" dirty="0"/>
          </a:p>
          <a:p>
            <a:r>
              <a:rPr lang="ja-JP" altLang="en-US" sz="1600" dirty="0"/>
              <a:t>　して活用していただく取組も行っています。</a:t>
            </a:r>
            <a:endParaRPr lang="en-US" altLang="ja-JP" sz="1600" dirty="0"/>
          </a:p>
        </p:txBody>
      </p:sp>
      <p:sp>
        <p:nvSpPr>
          <p:cNvPr id="4" name="スライド番号プレースホルダー 3"/>
          <p:cNvSpPr>
            <a:spLocks noGrp="1"/>
          </p:cNvSpPr>
          <p:nvPr>
            <p:ph type="sldNum" sz="quarter" idx="12"/>
          </p:nvPr>
        </p:nvSpPr>
        <p:spPr/>
        <p:txBody>
          <a:bodyPr/>
          <a:lstStyle/>
          <a:p>
            <a:fld id="{6B295672-B019-4023-B8F2-B658785653BC}" type="slidenum">
              <a:rPr kumimoji="1" lang="ja-JP" altLang="en-US" smtClean="0"/>
              <a:t>13</a:t>
            </a:fld>
            <a:endParaRPr kumimoji="1" lang="ja-JP" altLang="en-US"/>
          </a:p>
        </p:txBody>
      </p:sp>
    </p:spTree>
    <p:extLst>
      <p:ext uri="{BB962C8B-B14F-4D97-AF65-F5344CB8AC3E}">
        <p14:creationId xmlns:p14="http://schemas.microsoft.com/office/powerpoint/2010/main" val="2467426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5" name="ノート プレースホルダー 4"/>
          <p:cNvSpPr>
            <a:spLocks noGrp="1"/>
          </p:cNvSpPr>
          <p:nvPr>
            <p:ph type="body" sz="quarter" idx="11"/>
          </p:nvPr>
        </p:nvSpPr>
        <p:spPr/>
        <p:txBody>
          <a:bodyPr/>
          <a:lstStyle/>
          <a:p>
            <a:r>
              <a:rPr lang="ja-JP" altLang="en-US" sz="1600" dirty="0"/>
              <a:t>○神戸市では、市内の下水処理場で発生したガスを</a:t>
            </a:r>
            <a:endParaRPr lang="en-US" altLang="ja-JP" sz="1600" dirty="0"/>
          </a:p>
          <a:p>
            <a:r>
              <a:rPr lang="ja-JP" altLang="en-US" sz="1600" dirty="0"/>
              <a:t>　再生可能エネルギーとして有効利用しています。</a:t>
            </a:r>
            <a:endParaRPr lang="en-US" altLang="ja-JP" sz="1600" dirty="0"/>
          </a:p>
          <a:p>
            <a:endParaRPr lang="en-US" altLang="ja-JP" sz="1600" dirty="0"/>
          </a:p>
          <a:p>
            <a:r>
              <a:rPr lang="ja-JP" altLang="en-US" sz="1600" dirty="0"/>
              <a:t>○下水処理の際に出た汚泥を、消化タンクと呼ばれる施設</a:t>
            </a:r>
            <a:endParaRPr lang="en-US" altLang="ja-JP" sz="1600" dirty="0"/>
          </a:p>
          <a:p>
            <a:r>
              <a:rPr lang="ja-JP" altLang="en-US" sz="1600" dirty="0"/>
              <a:t>　で発酵させ、発生したガスを精製して燃料として使って</a:t>
            </a:r>
            <a:endParaRPr lang="en-US" altLang="ja-JP" sz="1600" dirty="0"/>
          </a:p>
          <a:p>
            <a:r>
              <a:rPr lang="ja-JP" altLang="en-US" sz="1600" dirty="0"/>
              <a:t>　います。</a:t>
            </a:r>
            <a:endParaRPr lang="en-US" altLang="ja-JP" sz="1600" dirty="0"/>
          </a:p>
          <a:p>
            <a:endParaRPr lang="en-US" altLang="ja-JP" sz="1600" dirty="0"/>
          </a:p>
          <a:p>
            <a:r>
              <a:rPr lang="ja-JP" altLang="en-US" sz="1600" dirty="0"/>
              <a:t>○東灘処理場では、バイオガスを日本で初めて、天然ガス</a:t>
            </a:r>
            <a:endParaRPr lang="en-US" altLang="ja-JP" sz="1600" dirty="0"/>
          </a:p>
          <a:p>
            <a:r>
              <a:rPr lang="ja-JP" altLang="en-US" sz="1600" dirty="0"/>
              <a:t>　自動車の燃料として供給し、</a:t>
            </a:r>
            <a:r>
              <a:rPr lang="en-US" altLang="ja-JP" sz="1600" dirty="0"/>
              <a:t>2016</a:t>
            </a:r>
            <a:r>
              <a:rPr lang="ja-JP" altLang="en-US" sz="1600" dirty="0"/>
              <a:t>年度（平成</a:t>
            </a:r>
            <a:r>
              <a:rPr lang="en-US" altLang="ja-JP" sz="1600" dirty="0"/>
              <a:t>28</a:t>
            </a:r>
            <a:r>
              <a:rPr lang="ja-JP" altLang="en-US" sz="1600" dirty="0"/>
              <a:t>年度）</a:t>
            </a:r>
            <a:endParaRPr lang="en-US" altLang="ja-JP" sz="1600" dirty="0"/>
          </a:p>
          <a:p>
            <a:r>
              <a:rPr lang="ja-JP" altLang="en-US" sz="1600" dirty="0"/>
              <a:t>　は約</a:t>
            </a:r>
            <a:r>
              <a:rPr lang="en-US" altLang="ja-JP" sz="1600" dirty="0"/>
              <a:t>9,000</a:t>
            </a:r>
            <a:r>
              <a:rPr lang="ja-JP" altLang="en-US" sz="1600" dirty="0"/>
              <a:t>台にガスを充填しました。</a:t>
            </a:r>
            <a:endParaRPr lang="en-US" altLang="ja-JP" sz="1600" dirty="0"/>
          </a:p>
          <a:p>
            <a:endParaRPr lang="en-US" altLang="ja-JP" sz="1600" dirty="0"/>
          </a:p>
          <a:p>
            <a:r>
              <a:rPr lang="ja-JP" altLang="en-US" sz="1600" dirty="0"/>
              <a:t>○また、バイオガスを都市ガスと同等のレベルにまで</a:t>
            </a:r>
            <a:endParaRPr lang="en-US" altLang="ja-JP" sz="1600" dirty="0"/>
          </a:p>
          <a:p>
            <a:r>
              <a:rPr lang="ja-JP" altLang="en-US" sz="1600" dirty="0"/>
              <a:t>　成分調整し、都市ガスとして供給していますが、</a:t>
            </a:r>
            <a:endParaRPr lang="en-US" altLang="ja-JP" sz="1600" dirty="0"/>
          </a:p>
          <a:p>
            <a:r>
              <a:rPr lang="ja-JP" altLang="en-US" sz="1600" dirty="0"/>
              <a:t>　これも全国初の取組です。</a:t>
            </a:r>
            <a:r>
              <a:rPr lang="en-US" altLang="ja-JP" sz="1600" dirty="0"/>
              <a:t>2016</a:t>
            </a:r>
            <a:r>
              <a:rPr lang="ja-JP" altLang="en-US" sz="1600" dirty="0"/>
              <a:t>年度（平成</a:t>
            </a:r>
            <a:r>
              <a:rPr lang="en-US" altLang="ja-JP" sz="1600" dirty="0"/>
              <a:t>28</a:t>
            </a:r>
            <a:r>
              <a:rPr lang="ja-JP" altLang="en-US" sz="1600" dirty="0"/>
              <a:t>年度）は、</a:t>
            </a:r>
            <a:endParaRPr lang="en-US" altLang="ja-JP" sz="1600" dirty="0"/>
          </a:p>
          <a:p>
            <a:r>
              <a:rPr lang="ja-JP" altLang="en-US" sz="1600" dirty="0"/>
              <a:t>　約</a:t>
            </a:r>
            <a:r>
              <a:rPr lang="en-US" altLang="ja-JP" sz="1600" dirty="0"/>
              <a:t>3,000</a:t>
            </a:r>
            <a:r>
              <a:rPr lang="ja-JP" altLang="en-US" sz="1600" dirty="0"/>
              <a:t>世帯の年間使用量に相当するガスを供給しました。</a:t>
            </a:r>
          </a:p>
          <a:p>
            <a:endParaRPr lang="en-US" altLang="ja-JP" sz="1600" dirty="0"/>
          </a:p>
          <a:p>
            <a:r>
              <a:rPr lang="ja-JP" altLang="en-US" sz="1600" dirty="0"/>
              <a:t>○現在、東灘処理場のほか、垂水処理場、西部処理場、</a:t>
            </a:r>
            <a:endParaRPr lang="en-US" altLang="ja-JP" sz="1600" dirty="0"/>
          </a:p>
          <a:p>
            <a:r>
              <a:rPr lang="ja-JP" altLang="en-US" sz="1600" dirty="0"/>
              <a:t>　玉津処理場の市内全処理場で、こうべバイオガスを有効</a:t>
            </a:r>
            <a:endParaRPr lang="en-US" altLang="ja-JP" sz="1600" dirty="0"/>
          </a:p>
          <a:p>
            <a:r>
              <a:rPr lang="ja-JP" altLang="en-US" sz="1600" dirty="0"/>
              <a:t>　活用しています。</a:t>
            </a:r>
          </a:p>
          <a:p>
            <a:endParaRPr lang="en-US" altLang="ja-JP" sz="1600" dirty="0"/>
          </a:p>
        </p:txBody>
      </p:sp>
      <p:sp>
        <p:nvSpPr>
          <p:cNvPr id="4" name="スライド番号プレースホルダー 3"/>
          <p:cNvSpPr>
            <a:spLocks noGrp="1"/>
          </p:cNvSpPr>
          <p:nvPr>
            <p:ph type="sldNum" sz="quarter" idx="12"/>
          </p:nvPr>
        </p:nvSpPr>
        <p:spPr/>
        <p:txBody>
          <a:bodyPr/>
          <a:lstStyle/>
          <a:p>
            <a:fld id="{6B295672-B019-4023-B8F2-B658785653BC}" type="slidenum">
              <a:rPr kumimoji="1" lang="ja-JP" altLang="en-US" smtClean="0"/>
              <a:t>14</a:t>
            </a:fld>
            <a:endParaRPr kumimoji="1" lang="ja-JP" altLang="en-US"/>
          </a:p>
        </p:txBody>
      </p:sp>
    </p:spTree>
    <p:extLst>
      <p:ext uri="{BB962C8B-B14F-4D97-AF65-F5344CB8AC3E}">
        <p14:creationId xmlns:p14="http://schemas.microsoft.com/office/powerpoint/2010/main" val="24674264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5" name="ノート プレースホルダー 4"/>
          <p:cNvSpPr>
            <a:spLocks noGrp="1"/>
          </p:cNvSpPr>
          <p:nvPr>
            <p:ph type="body" sz="quarter" idx="11"/>
          </p:nvPr>
        </p:nvSpPr>
        <p:spPr>
          <a:xfrm>
            <a:off x="237563" y="4686524"/>
            <a:ext cx="6163238" cy="4859711"/>
          </a:xfrm>
        </p:spPr>
        <p:txBody>
          <a:bodyPr/>
          <a:lstStyle/>
          <a:p>
            <a:r>
              <a:rPr lang="ja-JP" altLang="en-US" sz="1600" dirty="0"/>
              <a:t>○神戸市では、六甲山などから発生した間伐材などを、</a:t>
            </a:r>
            <a:endParaRPr lang="en-US" altLang="ja-JP" sz="1600" dirty="0"/>
          </a:p>
          <a:p>
            <a:r>
              <a:rPr lang="ja-JP" altLang="en-US" sz="1600" dirty="0"/>
              <a:t>　木質バイオマス資源として有効活用する取組を進めて</a:t>
            </a:r>
            <a:endParaRPr lang="en-US" altLang="ja-JP" sz="1600" dirty="0"/>
          </a:p>
          <a:p>
            <a:r>
              <a:rPr lang="ja-JP" altLang="en-US" sz="1600" dirty="0"/>
              <a:t>　います。</a:t>
            </a:r>
            <a:endParaRPr lang="en-US" altLang="ja-JP" sz="1600" dirty="0"/>
          </a:p>
          <a:p>
            <a:endParaRPr lang="en-US" altLang="ja-JP" sz="1600" dirty="0"/>
          </a:p>
          <a:p>
            <a:r>
              <a:rPr lang="ja-JP" altLang="en-US" sz="1600" dirty="0"/>
              <a:t>○バイオマスとは、動物や植物から生まれる資源のことで、</a:t>
            </a:r>
            <a:endParaRPr lang="en-US" altLang="ja-JP" sz="1600" dirty="0"/>
          </a:p>
          <a:p>
            <a:r>
              <a:rPr lang="ja-JP" altLang="en-US" sz="1600" dirty="0"/>
              <a:t>　燃やしたりガスにすることで、発電したり熱エネルギー</a:t>
            </a:r>
            <a:endParaRPr lang="en-US" altLang="ja-JP" sz="1600" dirty="0"/>
          </a:p>
          <a:p>
            <a:r>
              <a:rPr lang="ja-JP" altLang="en-US" sz="1600" dirty="0"/>
              <a:t>　として利用することができます。</a:t>
            </a:r>
            <a:endParaRPr lang="en-US" altLang="ja-JP" sz="1600" dirty="0"/>
          </a:p>
          <a:p>
            <a:endParaRPr lang="en-US" altLang="ja-JP" sz="1600" dirty="0"/>
          </a:p>
          <a:p>
            <a:r>
              <a:rPr lang="ja-JP" altLang="en-US" sz="1600" dirty="0"/>
              <a:t>○木を燃やしているのに、なぜ木質バイオマスは再生可能</a:t>
            </a:r>
            <a:endParaRPr lang="en-US" altLang="ja-JP" sz="1600" dirty="0"/>
          </a:p>
          <a:p>
            <a:r>
              <a:rPr lang="ja-JP" altLang="en-US" sz="1600" dirty="0"/>
              <a:t>　エネルギーといえるのでしょうか？</a:t>
            </a:r>
            <a:endParaRPr lang="en-US" altLang="ja-JP" sz="1600" dirty="0"/>
          </a:p>
          <a:p>
            <a:pPr defTabSz="913597">
              <a:defRPr/>
            </a:pPr>
            <a:r>
              <a:rPr lang="ja-JP" altLang="en-US" sz="1600" dirty="0"/>
              <a:t>　木材を燃やすと二酸化炭素が出ますが、木が成長する</a:t>
            </a:r>
            <a:endParaRPr lang="en-US" altLang="ja-JP" sz="1600" dirty="0"/>
          </a:p>
          <a:p>
            <a:pPr defTabSz="913597">
              <a:defRPr/>
            </a:pPr>
            <a:r>
              <a:rPr lang="ja-JP" altLang="en-US" sz="1600" dirty="0"/>
              <a:t>　ときに、光合成によって二酸化炭素を吸収します。</a:t>
            </a:r>
            <a:endParaRPr lang="en-US" altLang="ja-JP" sz="1600" dirty="0"/>
          </a:p>
          <a:p>
            <a:pPr defTabSz="913597">
              <a:defRPr/>
            </a:pPr>
            <a:r>
              <a:rPr lang="ja-JP" altLang="en-US" sz="1600" dirty="0"/>
              <a:t>　そして、その木が伐採されて燃料として燃やされ、</a:t>
            </a:r>
            <a:endParaRPr lang="en-US" altLang="ja-JP" sz="1600" dirty="0"/>
          </a:p>
          <a:p>
            <a:pPr defTabSz="913597">
              <a:defRPr/>
            </a:pPr>
            <a:r>
              <a:rPr lang="ja-JP" altLang="en-US" sz="1600" dirty="0"/>
              <a:t>　二酸化炭素が出ますが、木が育つ過程でまた吸収されます。</a:t>
            </a:r>
            <a:endParaRPr lang="en-US" altLang="ja-JP" sz="1600" dirty="0"/>
          </a:p>
          <a:p>
            <a:pPr defTabSz="913597">
              <a:defRPr/>
            </a:pPr>
            <a:endParaRPr lang="en-US" altLang="ja-JP" sz="1600" dirty="0"/>
          </a:p>
          <a:p>
            <a:pPr defTabSz="913597">
              <a:defRPr/>
            </a:pPr>
            <a:r>
              <a:rPr lang="ja-JP" altLang="en-US" sz="1600" dirty="0"/>
              <a:t>〇このように、二酸化炭素の排出と吸収が相殺されて</a:t>
            </a:r>
            <a:endParaRPr lang="en-US" altLang="ja-JP" sz="1600" dirty="0"/>
          </a:p>
          <a:p>
            <a:pPr defTabSz="913597">
              <a:defRPr/>
            </a:pPr>
            <a:r>
              <a:rPr lang="ja-JP" altLang="en-US" sz="1600" dirty="0"/>
              <a:t>　プラスマイナスゼロとなるため、大気中の二酸化炭素の</a:t>
            </a:r>
            <a:endParaRPr lang="en-US" altLang="ja-JP" sz="1600" dirty="0"/>
          </a:p>
          <a:p>
            <a:pPr defTabSz="913597">
              <a:defRPr/>
            </a:pPr>
            <a:r>
              <a:rPr lang="ja-JP" altLang="en-US" sz="1600" dirty="0"/>
              <a:t>　量に影響を与えない（カーボンニュートラル）という　</a:t>
            </a:r>
            <a:endParaRPr lang="en-US" altLang="ja-JP" sz="1600" dirty="0"/>
          </a:p>
          <a:p>
            <a:pPr defTabSz="913597">
              <a:defRPr/>
            </a:pPr>
            <a:r>
              <a:rPr lang="ja-JP" altLang="en-US" sz="1600" dirty="0"/>
              <a:t>　考え方に基づいています。</a:t>
            </a:r>
            <a:endParaRPr lang="en-US" altLang="ja-JP" sz="1600" dirty="0"/>
          </a:p>
          <a:p>
            <a:pPr defTabSz="913597">
              <a:defRPr/>
            </a:pPr>
            <a:r>
              <a:rPr lang="ja-JP" altLang="en-US" sz="1600" dirty="0"/>
              <a:t>　</a:t>
            </a:r>
            <a:endParaRPr lang="en-US" altLang="ja-JP" sz="1600" dirty="0"/>
          </a:p>
        </p:txBody>
      </p:sp>
      <p:sp>
        <p:nvSpPr>
          <p:cNvPr id="4" name="スライド番号プレースホルダー 3"/>
          <p:cNvSpPr>
            <a:spLocks noGrp="1"/>
          </p:cNvSpPr>
          <p:nvPr>
            <p:ph type="sldNum" sz="quarter" idx="12"/>
          </p:nvPr>
        </p:nvSpPr>
        <p:spPr/>
        <p:txBody>
          <a:bodyPr/>
          <a:lstStyle/>
          <a:p>
            <a:fld id="{6B295672-B019-4023-B8F2-B658785653BC}" type="slidenum">
              <a:rPr kumimoji="1" lang="ja-JP" altLang="en-US" smtClean="0"/>
              <a:t>15</a:t>
            </a:fld>
            <a:endParaRPr kumimoji="1" lang="ja-JP" altLang="en-US"/>
          </a:p>
        </p:txBody>
      </p:sp>
    </p:spTree>
    <p:extLst>
      <p:ext uri="{BB962C8B-B14F-4D97-AF65-F5344CB8AC3E}">
        <p14:creationId xmlns:p14="http://schemas.microsoft.com/office/powerpoint/2010/main" val="2467426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5" name="ノート プレースホルダー 4"/>
          <p:cNvSpPr>
            <a:spLocks noGrp="1"/>
          </p:cNvSpPr>
          <p:nvPr>
            <p:ph type="body" sz="quarter" idx="11"/>
          </p:nvPr>
        </p:nvSpPr>
        <p:spPr>
          <a:xfrm>
            <a:off x="237562" y="4686524"/>
            <a:ext cx="5974552" cy="4859711"/>
          </a:xfrm>
        </p:spPr>
        <p:txBody>
          <a:bodyPr/>
          <a:lstStyle/>
          <a:p>
            <a:r>
              <a:rPr lang="ja-JP" altLang="en-US" sz="1600" dirty="0"/>
              <a:t>○現在、神戸市では３か所のごみ焼却施設（クリーン</a:t>
            </a:r>
            <a:endParaRPr lang="en-US" altLang="ja-JP" sz="1600" dirty="0"/>
          </a:p>
          <a:p>
            <a:r>
              <a:rPr lang="ja-JP" altLang="en-US" sz="1600" dirty="0"/>
              <a:t>　センター）で、焼却で発生するエネルギーを利用</a:t>
            </a:r>
            <a:endParaRPr lang="en-US" altLang="ja-JP" sz="1600" dirty="0"/>
          </a:p>
          <a:p>
            <a:r>
              <a:rPr lang="ja-JP" altLang="en-US" sz="1600" dirty="0"/>
              <a:t>　して発電する</a:t>
            </a:r>
            <a:r>
              <a:rPr lang="en-US" altLang="ja-JP" sz="1600" dirty="0"/>
              <a:t>  </a:t>
            </a:r>
            <a:r>
              <a:rPr lang="ja-JP" altLang="en-US" sz="1600" dirty="0"/>
              <a:t>「ごみ発電」を行っています。</a:t>
            </a:r>
            <a:endParaRPr lang="en-US" altLang="ja-JP" sz="1600" dirty="0"/>
          </a:p>
          <a:p>
            <a:endParaRPr lang="en-US" altLang="ja-JP" sz="1600" dirty="0"/>
          </a:p>
          <a:p>
            <a:r>
              <a:rPr lang="en-US" altLang="ja-JP" sz="1600" dirty="0"/>
              <a:t>【</a:t>
            </a:r>
            <a:r>
              <a:rPr lang="ja-JP" altLang="en-US" sz="1600" dirty="0"/>
              <a:t>発電能力</a:t>
            </a:r>
            <a:r>
              <a:rPr lang="en-US" altLang="ja-JP" sz="1600" dirty="0"/>
              <a:t>】</a:t>
            </a:r>
          </a:p>
          <a:p>
            <a:r>
              <a:rPr lang="ja-JP" altLang="en-US" sz="1600" dirty="0"/>
              <a:t>　東クリーンセンター （東灘区）  </a:t>
            </a:r>
            <a:r>
              <a:rPr lang="en-US" altLang="ja-JP" sz="1600" dirty="0"/>
              <a:t>20,000kW</a:t>
            </a:r>
          </a:p>
          <a:p>
            <a:r>
              <a:rPr lang="ja-JP" altLang="en-US" sz="1600" dirty="0"/>
              <a:t>　港島クリーンセンター（中央区） </a:t>
            </a:r>
            <a:r>
              <a:rPr lang="en-US" altLang="ja-JP" sz="1600" dirty="0"/>
              <a:t>15,200kW</a:t>
            </a:r>
          </a:p>
          <a:p>
            <a:r>
              <a:rPr lang="ja-JP" altLang="en-US" sz="1600" dirty="0"/>
              <a:t>　西クリーンセンター　（西区）  </a:t>
            </a:r>
            <a:r>
              <a:rPr lang="en-US" altLang="ja-JP" sz="1600" dirty="0"/>
              <a:t>6,500kW</a:t>
            </a:r>
          </a:p>
          <a:p>
            <a:endParaRPr lang="en-US" altLang="ja-JP" sz="1600" dirty="0"/>
          </a:p>
          <a:p>
            <a:r>
              <a:rPr lang="ja-JP" altLang="en-US" sz="1600" dirty="0"/>
              <a:t>○</a:t>
            </a:r>
            <a:r>
              <a:rPr lang="en-US" altLang="ja-JP" sz="1600" dirty="0"/>
              <a:t>2017</a:t>
            </a:r>
            <a:r>
              <a:rPr lang="ja-JP" altLang="en-US" sz="1600" dirty="0"/>
              <a:t>年にポートアイランドに完成した</a:t>
            </a:r>
            <a:endParaRPr lang="en-US" altLang="ja-JP" sz="1600" dirty="0"/>
          </a:p>
          <a:p>
            <a:r>
              <a:rPr lang="ja-JP" altLang="en-US" sz="1600" dirty="0"/>
              <a:t>　港島クリーンセンターは、災害時にも自家発電に</a:t>
            </a:r>
            <a:endParaRPr lang="en-US" altLang="ja-JP" sz="1600" dirty="0"/>
          </a:p>
          <a:p>
            <a:r>
              <a:rPr lang="ja-JP" altLang="en-US" sz="1600" dirty="0"/>
              <a:t>　よって</a:t>
            </a:r>
            <a:r>
              <a:rPr lang="en-US" altLang="ja-JP" sz="1600" dirty="0"/>
              <a:t>1</a:t>
            </a:r>
            <a:r>
              <a:rPr lang="ja-JP" altLang="en-US" sz="1600" dirty="0"/>
              <a:t>週間以上も継続して運転ができる、</a:t>
            </a:r>
            <a:endParaRPr lang="en-US" altLang="ja-JP" sz="1600" dirty="0"/>
          </a:p>
          <a:p>
            <a:r>
              <a:rPr lang="ja-JP" altLang="en-US" sz="1600" dirty="0"/>
              <a:t>　災害にも大変強い施設です。</a:t>
            </a:r>
            <a:endParaRPr lang="en-US" altLang="ja-JP" sz="1600" dirty="0"/>
          </a:p>
        </p:txBody>
      </p:sp>
      <p:sp>
        <p:nvSpPr>
          <p:cNvPr id="4" name="スライド番号プレースホルダー 3"/>
          <p:cNvSpPr>
            <a:spLocks noGrp="1"/>
          </p:cNvSpPr>
          <p:nvPr>
            <p:ph type="sldNum" sz="quarter" idx="12"/>
          </p:nvPr>
        </p:nvSpPr>
        <p:spPr/>
        <p:txBody>
          <a:bodyPr/>
          <a:lstStyle/>
          <a:p>
            <a:fld id="{6B295672-B019-4023-B8F2-B658785653BC}" type="slidenum">
              <a:rPr kumimoji="1" lang="ja-JP" altLang="en-US" smtClean="0"/>
              <a:t>16</a:t>
            </a:fld>
            <a:endParaRPr kumimoji="1" lang="ja-JP" altLang="en-US"/>
          </a:p>
        </p:txBody>
      </p:sp>
    </p:spTree>
    <p:extLst>
      <p:ext uri="{BB962C8B-B14F-4D97-AF65-F5344CB8AC3E}">
        <p14:creationId xmlns:p14="http://schemas.microsoft.com/office/powerpoint/2010/main" val="24674264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5" name="ノート プレースホルダー 4"/>
          <p:cNvSpPr>
            <a:spLocks noGrp="1"/>
          </p:cNvSpPr>
          <p:nvPr>
            <p:ph type="body" sz="quarter" idx="11"/>
          </p:nvPr>
        </p:nvSpPr>
        <p:spPr>
          <a:xfrm>
            <a:off x="237562" y="4686524"/>
            <a:ext cx="5843924" cy="4859711"/>
          </a:xfrm>
        </p:spPr>
        <p:txBody>
          <a:bodyPr/>
          <a:lstStyle/>
          <a:p>
            <a:r>
              <a:rPr lang="ja-JP" altLang="en-US" sz="1600" dirty="0"/>
              <a:t>○太陽光発電のような再生可能エネルギーが</a:t>
            </a:r>
            <a:endParaRPr lang="en-US" altLang="ja-JP" sz="1600" dirty="0"/>
          </a:p>
          <a:p>
            <a:r>
              <a:rPr lang="ja-JP" altLang="en-US" sz="1600" dirty="0"/>
              <a:t>　市内に多く分散することで、もしも災害時に</a:t>
            </a:r>
            <a:endParaRPr lang="en-US" altLang="ja-JP" sz="1600" dirty="0"/>
          </a:p>
          <a:p>
            <a:r>
              <a:rPr lang="ja-JP" altLang="en-US" sz="1600" dirty="0"/>
              <a:t>　電気が止まってしまった時でも、自宅で発電</a:t>
            </a:r>
            <a:endParaRPr lang="en-US" altLang="ja-JP" sz="1600" dirty="0"/>
          </a:p>
          <a:p>
            <a:r>
              <a:rPr lang="ja-JP" altLang="en-US" sz="1600" dirty="0"/>
              <a:t>　することができるなど、災害に強いまちづくり</a:t>
            </a:r>
            <a:endParaRPr lang="en-US" altLang="ja-JP" sz="1600" dirty="0"/>
          </a:p>
          <a:p>
            <a:r>
              <a:rPr lang="ja-JP" altLang="en-US" sz="1600" dirty="0"/>
              <a:t>　につながります。</a:t>
            </a:r>
            <a:endParaRPr lang="en-US" altLang="ja-JP" sz="1600" dirty="0"/>
          </a:p>
          <a:p>
            <a:endParaRPr lang="en-US" altLang="ja-JP" sz="1600" dirty="0"/>
          </a:p>
          <a:p>
            <a:r>
              <a:rPr lang="ja-JP" altLang="en-US" sz="1600" dirty="0"/>
              <a:t>○また、エネルギー源の多くを海外から輸入</a:t>
            </a:r>
            <a:endParaRPr lang="en-US" altLang="ja-JP" sz="1600" dirty="0"/>
          </a:p>
          <a:p>
            <a:r>
              <a:rPr lang="ja-JP" altLang="en-US" sz="1600" dirty="0"/>
              <a:t>　している日本にとって、再生可能エネルギー</a:t>
            </a:r>
            <a:endParaRPr lang="en-US" altLang="ja-JP" sz="1600" dirty="0"/>
          </a:p>
          <a:p>
            <a:r>
              <a:rPr lang="ja-JP" altLang="en-US" sz="1600" dirty="0"/>
              <a:t>　が普及すれば、社会情勢に左右されずに</a:t>
            </a:r>
            <a:endParaRPr lang="en-US" altLang="ja-JP" sz="1600" dirty="0"/>
          </a:p>
          <a:p>
            <a:r>
              <a:rPr lang="ja-JP" altLang="en-US" sz="1600" dirty="0"/>
              <a:t>　エネルギーを安定的に確保することができる</a:t>
            </a:r>
            <a:endParaRPr lang="en-US" altLang="ja-JP" sz="1600" dirty="0"/>
          </a:p>
          <a:p>
            <a:r>
              <a:rPr lang="ja-JP" altLang="en-US" sz="1600" dirty="0"/>
              <a:t>　ようになります。</a:t>
            </a:r>
            <a:endParaRPr lang="en-US" altLang="ja-JP" sz="1600" dirty="0"/>
          </a:p>
          <a:p>
            <a:r>
              <a:rPr lang="ja-JP" altLang="en-US" sz="1600" dirty="0"/>
              <a:t>　（エネルギーセキュリティの向上）</a:t>
            </a:r>
            <a:endParaRPr lang="en-US" altLang="ja-JP" sz="1600" dirty="0"/>
          </a:p>
        </p:txBody>
      </p:sp>
      <p:sp>
        <p:nvSpPr>
          <p:cNvPr id="4" name="スライド番号プレースホルダー 3"/>
          <p:cNvSpPr>
            <a:spLocks noGrp="1"/>
          </p:cNvSpPr>
          <p:nvPr>
            <p:ph type="sldNum" sz="quarter" idx="12"/>
          </p:nvPr>
        </p:nvSpPr>
        <p:spPr/>
        <p:txBody>
          <a:bodyPr/>
          <a:lstStyle/>
          <a:p>
            <a:fld id="{6B295672-B019-4023-B8F2-B658785653BC}" type="slidenum">
              <a:rPr kumimoji="1" lang="ja-JP" altLang="en-US" smtClean="0"/>
              <a:t>17</a:t>
            </a:fld>
            <a:endParaRPr kumimoji="1" lang="ja-JP" altLang="en-US"/>
          </a:p>
        </p:txBody>
      </p:sp>
    </p:spTree>
    <p:extLst>
      <p:ext uri="{BB962C8B-B14F-4D97-AF65-F5344CB8AC3E}">
        <p14:creationId xmlns:p14="http://schemas.microsoft.com/office/powerpoint/2010/main" val="2467426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3" name="ノート プレースホルダー 2"/>
          <p:cNvSpPr>
            <a:spLocks noGrp="1"/>
          </p:cNvSpPr>
          <p:nvPr>
            <p:ph type="body" idx="1"/>
          </p:nvPr>
        </p:nvSpPr>
        <p:spPr>
          <a:xfrm>
            <a:off x="237563" y="4599468"/>
            <a:ext cx="6148724" cy="5136485"/>
          </a:xfrm>
        </p:spPr>
        <p:txBody>
          <a:bodyPr/>
          <a:lstStyle/>
          <a:p>
            <a:pPr marL="174577" indent="-174577"/>
            <a:r>
              <a:rPr lang="ja-JP" altLang="en-US" sz="1600" dirty="0"/>
              <a:t>○燃料電池を利用するものとして、現在、身近なところでは、家庭用燃料電池（エネファーム）や燃料電池自動</a:t>
            </a:r>
            <a:r>
              <a:rPr lang="ja-JP" altLang="en-US" sz="1600" u="sng" dirty="0"/>
              <a:t>車</a:t>
            </a:r>
            <a:r>
              <a:rPr lang="ja-JP" altLang="en-US" sz="1600" dirty="0"/>
              <a:t>（</a:t>
            </a:r>
            <a:r>
              <a:rPr lang="en-US" altLang="ja-JP" sz="1600" dirty="0"/>
              <a:t>FCV</a:t>
            </a:r>
            <a:r>
              <a:rPr lang="ja-JP" altLang="en-US" sz="1600" dirty="0"/>
              <a:t>）があります。</a:t>
            </a:r>
            <a:endParaRPr lang="en-US" altLang="ja-JP" sz="1600" dirty="0"/>
          </a:p>
          <a:p>
            <a:endParaRPr lang="en-US" altLang="ja-JP" sz="1600" dirty="0"/>
          </a:p>
          <a:p>
            <a:r>
              <a:rPr lang="ja-JP" altLang="en-US" sz="1600" dirty="0"/>
              <a:t>○エネファームは、都市ガスから作り出した水素と、空気中の酸素を反応</a:t>
            </a:r>
            <a:endParaRPr lang="en-US" altLang="ja-JP" sz="1600" dirty="0"/>
          </a:p>
          <a:p>
            <a:r>
              <a:rPr lang="ja-JP" altLang="en-US" sz="1600" dirty="0"/>
              <a:t>　させて電気と熱を発生させるシステムで、現在、日本で最も一般的な</a:t>
            </a:r>
            <a:endParaRPr lang="en-US" altLang="ja-JP" sz="1600" dirty="0"/>
          </a:p>
          <a:p>
            <a:r>
              <a:rPr lang="ja-JP" altLang="en-US" sz="1600" dirty="0"/>
              <a:t>　水素利用の技術です。</a:t>
            </a:r>
            <a:endParaRPr lang="en-US" altLang="ja-JP" sz="1600" dirty="0"/>
          </a:p>
          <a:p>
            <a:endParaRPr lang="en-US" altLang="ja-JP" sz="1600" dirty="0"/>
          </a:p>
          <a:p>
            <a:r>
              <a:rPr lang="ja-JP" altLang="en-US" sz="1600" dirty="0"/>
              <a:t>○発電所から電気を電線で送ると、途中で電気が目減り（ロス）して</a:t>
            </a:r>
            <a:endParaRPr lang="en-US" altLang="ja-JP" sz="1600" dirty="0"/>
          </a:p>
          <a:p>
            <a:r>
              <a:rPr lang="ja-JP" altLang="en-US" sz="1600" dirty="0"/>
              <a:t>　しまいますが、エネファームは各家庭に設置したシステムで電気を</a:t>
            </a:r>
            <a:endParaRPr lang="en-US" altLang="ja-JP" sz="1600" dirty="0"/>
          </a:p>
          <a:p>
            <a:r>
              <a:rPr lang="ja-JP" altLang="en-US" sz="1600" dirty="0"/>
              <a:t>　直接取り出すため、送電によるロスが少ない上に、電気と熱の両方を</a:t>
            </a:r>
            <a:endParaRPr lang="en-US" altLang="ja-JP" sz="1600" dirty="0"/>
          </a:p>
          <a:p>
            <a:r>
              <a:rPr lang="ja-JP" altLang="en-US" sz="1600" dirty="0"/>
              <a:t>　使うことで更にエネルギーを効率的に利用することができます。</a:t>
            </a:r>
            <a:endParaRPr lang="en-US" altLang="ja-JP" sz="1600" dirty="0"/>
          </a:p>
          <a:p>
            <a:endParaRPr lang="en-US" altLang="ja-JP" sz="1600" dirty="0"/>
          </a:p>
          <a:p>
            <a:pPr marL="261866" indent="-261866" defTabSz="913045"/>
            <a:r>
              <a:rPr lang="ja-JP" altLang="en-US" sz="1600" dirty="0"/>
              <a:t>○</a:t>
            </a:r>
            <a:r>
              <a:rPr lang="en-US" altLang="ja-JP" sz="1600" dirty="0"/>
              <a:t>FCV</a:t>
            </a:r>
            <a:r>
              <a:rPr lang="ja-JP" altLang="en-US" sz="1600" dirty="0"/>
              <a:t>は、電気自動車の充電池の代わりに、燃料電池を載せた車で、</a:t>
            </a:r>
            <a:endParaRPr lang="en-US" altLang="ja-JP" sz="1600" dirty="0"/>
          </a:p>
          <a:p>
            <a:pPr marL="261866" indent="-261866" defTabSz="913045"/>
            <a:r>
              <a:rPr lang="ja-JP" altLang="en-US" sz="1600" dirty="0"/>
              <a:t>　燃料である水素と、空気中の酸素を使って発電した電気でモーターを</a:t>
            </a:r>
            <a:endParaRPr lang="en-US" altLang="ja-JP" sz="1600" dirty="0"/>
          </a:p>
          <a:p>
            <a:pPr marL="261866" indent="-261866" defTabSz="913045"/>
            <a:r>
              <a:rPr lang="ja-JP" altLang="en-US" sz="1600" dirty="0"/>
              <a:t>　回して走ります。</a:t>
            </a:r>
            <a:endParaRPr lang="en-US" altLang="ja-JP" sz="1600" dirty="0"/>
          </a:p>
          <a:p>
            <a:pPr defTabSz="913045"/>
            <a:endParaRPr lang="en-US" altLang="ja-JP" sz="1600" dirty="0"/>
          </a:p>
          <a:p>
            <a:pPr defTabSz="913045"/>
            <a:r>
              <a:rPr lang="ja-JP" altLang="en-US" sz="1600" dirty="0"/>
              <a:t>○走行中に排出されるのは水だけであり、二酸化炭素や大気汚染物質の</a:t>
            </a:r>
            <a:endParaRPr lang="en-US" altLang="ja-JP" sz="1600" dirty="0"/>
          </a:p>
          <a:p>
            <a:pPr defTabSz="913045"/>
            <a:r>
              <a:rPr lang="ja-JP" altLang="en-US" sz="1600" dirty="0"/>
              <a:t>　排出がありません。また、電気自動車の充電にかかる時間よりも</a:t>
            </a:r>
            <a:endParaRPr lang="en-US" altLang="ja-JP" sz="1600" dirty="0"/>
          </a:p>
          <a:p>
            <a:pPr defTabSz="913045"/>
            <a:r>
              <a:rPr lang="ja-JP" altLang="en-US" sz="1600" dirty="0"/>
              <a:t>　短い時間で水素を入れることができるうえに、ガソリン車並みの</a:t>
            </a:r>
            <a:endParaRPr lang="en-US" altLang="ja-JP" sz="1600" dirty="0"/>
          </a:p>
          <a:p>
            <a:pPr defTabSz="913045"/>
            <a:r>
              <a:rPr lang="ja-JP" altLang="en-US" sz="1600" dirty="0"/>
              <a:t>　走行距離を走ることができます。</a:t>
            </a:r>
            <a:endParaRPr lang="en-US" altLang="ja-JP" sz="1600" dirty="0"/>
          </a:p>
          <a:p>
            <a:pPr defTabSz="913045"/>
            <a:endParaRPr lang="en-US" altLang="ja-JP" sz="1600" dirty="0"/>
          </a:p>
          <a:p>
            <a:pPr defTabSz="912678">
              <a:defRPr/>
            </a:pPr>
            <a:r>
              <a:rPr lang="ja-JP" altLang="en-US" sz="1600" dirty="0"/>
              <a:t>○また、自ら発電することができるため、災害発生時にはご家庭や</a:t>
            </a:r>
            <a:endParaRPr lang="en-US" altLang="ja-JP" sz="1600" dirty="0"/>
          </a:p>
          <a:p>
            <a:pPr defTabSz="912678">
              <a:defRPr/>
            </a:pPr>
            <a:r>
              <a:rPr lang="ja-JP" altLang="en-US" sz="1600" dirty="0"/>
              <a:t>　避難所で非常用電源として活用することもできます。</a:t>
            </a:r>
            <a:endParaRPr lang="en-US" altLang="ja-JP" dirty="0"/>
          </a:p>
        </p:txBody>
      </p:sp>
      <p:sp>
        <p:nvSpPr>
          <p:cNvPr id="5" name="スライド番号プレースホルダー 4"/>
          <p:cNvSpPr>
            <a:spLocks noGrp="1"/>
          </p:cNvSpPr>
          <p:nvPr>
            <p:ph type="sldNum" sz="quarter" idx="10"/>
          </p:nvPr>
        </p:nvSpPr>
        <p:spPr/>
        <p:txBody>
          <a:bodyPr/>
          <a:lstStyle/>
          <a:p>
            <a:fld id="{6B295672-B019-4023-B8F2-B658785653BC}" type="slidenum">
              <a:rPr kumimoji="1" lang="ja-JP" altLang="en-US" smtClean="0"/>
              <a:t>18</a:t>
            </a:fld>
            <a:endParaRPr kumimoji="1" lang="ja-JP" altLang="en-US" dirty="0"/>
          </a:p>
        </p:txBody>
      </p:sp>
    </p:spTree>
    <p:extLst>
      <p:ext uri="{BB962C8B-B14F-4D97-AF65-F5344CB8AC3E}">
        <p14:creationId xmlns:p14="http://schemas.microsoft.com/office/powerpoint/2010/main" val="39082865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3" name="ノート プレースホルダー 2"/>
          <p:cNvSpPr>
            <a:spLocks noGrp="1"/>
          </p:cNvSpPr>
          <p:nvPr>
            <p:ph type="body" idx="1"/>
          </p:nvPr>
        </p:nvSpPr>
        <p:spPr>
          <a:xfrm>
            <a:off x="237563" y="4686524"/>
            <a:ext cx="5916495" cy="4859711"/>
          </a:xfrm>
        </p:spPr>
        <p:txBody>
          <a:bodyPr/>
          <a:lstStyle/>
          <a:p>
            <a:pPr>
              <a:buNone/>
            </a:pPr>
            <a:r>
              <a:rPr lang="ja-JP" altLang="en-US" sz="1600" dirty="0"/>
              <a:t>○神戸市では、エネファームの導入を促進するため、</a:t>
            </a:r>
            <a:endParaRPr lang="en-US" altLang="ja-JP" sz="1600" dirty="0"/>
          </a:p>
          <a:p>
            <a:pPr>
              <a:buNone/>
            </a:pPr>
            <a:r>
              <a:rPr lang="ja-JP" altLang="en-US" sz="1600" dirty="0"/>
              <a:t>　</a:t>
            </a:r>
            <a:r>
              <a:rPr lang="en-US" altLang="ja-JP" sz="1600" dirty="0"/>
              <a:t>2013</a:t>
            </a:r>
            <a:r>
              <a:rPr lang="ja-JP" altLang="en-US" sz="1600" dirty="0"/>
              <a:t>年度（平成</a:t>
            </a:r>
            <a:r>
              <a:rPr lang="en-US" altLang="ja-JP" sz="1600" dirty="0"/>
              <a:t>25</a:t>
            </a:r>
            <a:r>
              <a:rPr lang="ja-JP" altLang="en-US" sz="1600" dirty="0"/>
              <a:t>年度）より補助制度を実施</a:t>
            </a:r>
            <a:r>
              <a:rPr lang="ja-JP" altLang="en-US" sz="1600" dirty="0"/>
              <a:t>してきました。</a:t>
            </a:r>
            <a:endParaRPr lang="en-US" altLang="ja-JP" sz="1600" dirty="0"/>
          </a:p>
          <a:p>
            <a:pPr>
              <a:buNone/>
            </a:pPr>
            <a:r>
              <a:rPr lang="ja-JP" altLang="en-US" sz="1600" dirty="0"/>
              <a:t>　</a:t>
            </a:r>
            <a:r>
              <a:rPr lang="en-US" altLang="ja-JP" sz="1600" dirty="0"/>
              <a:t>2021</a:t>
            </a:r>
            <a:r>
              <a:rPr lang="ja-JP" altLang="en-US" sz="1600" dirty="0"/>
              <a:t>年度（令和</a:t>
            </a:r>
            <a:r>
              <a:rPr lang="en-US" altLang="ja-JP" sz="1600" dirty="0"/>
              <a:t>3</a:t>
            </a:r>
            <a:r>
              <a:rPr lang="ja-JP" altLang="en-US" sz="1600" dirty="0"/>
              <a:t>年度）は新たに、</a:t>
            </a:r>
            <a:endParaRPr lang="en-US" altLang="ja-JP" sz="1600" dirty="0"/>
          </a:p>
          <a:p>
            <a:pPr>
              <a:buNone/>
            </a:pPr>
            <a:r>
              <a:rPr lang="ja-JP" altLang="en-US" sz="1600" dirty="0"/>
              <a:t>　家庭の電気・ガス・水道使用量や発電量などを見える化し、</a:t>
            </a:r>
          </a:p>
          <a:p>
            <a:pPr>
              <a:buNone/>
            </a:pPr>
            <a:r>
              <a:rPr lang="ja-JP" altLang="en-US" sz="1600" dirty="0"/>
              <a:t>省エネを促す ＨＥＭＳ （ホーム･エネルギー･マネジメントシ</a:t>
            </a:r>
          </a:p>
          <a:p>
            <a:pPr>
              <a:buNone/>
            </a:pPr>
            <a:r>
              <a:rPr lang="ja-JP" altLang="en-US" sz="1600" dirty="0"/>
              <a:t>ステム）機器と同時設置する場合に補助を行います。</a:t>
            </a:r>
            <a:endParaRPr lang="en-US" altLang="ja-JP" sz="1600" dirty="0"/>
          </a:p>
          <a:p>
            <a:endParaRPr lang="en-US" altLang="ja-JP" sz="1600" dirty="0"/>
          </a:p>
          <a:p>
            <a:r>
              <a:rPr lang="ja-JP" altLang="en-US" sz="1600" dirty="0"/>
              <a:t>○市内のエネファームの設置件数は政令指定都市で</a:t>
            </a:r>
            <a:endParaRPr lang="en-US" altLang="ja-JP" sz="1600" dirty="0"/>
          </a:p>
          <a:p>
            <a:r>
              <a:rPr lang="ja-JP" altLang="en-US" sz="1600" dirty="0"/>
              <a:t>　第</a:t>
            </a:r>
            <a:r>
              <a:rPr lang="en-US" altLang="ja-JP" sz="1600" dirty="0"/>
              <a:t>2</a:t>
            </a:r>
            <a:r>
              <a:rPr lang="ja-JP" altLang="en-US" sz="1600" dirty="0"/>
              <a:t>位と、太陽光発電システムと同じく普及が</a:t>
            </a:r>
            <a:endParaRPr lang="en-US" altLang="ja-JP" sz="1600" dirty="0"/>
          </a:p>
          <a:p>
            <a:r>
              <a:rPr lang="ja-JP" altLang="en-US" sz="1600" dirty="0"/>
              <a:t>　進んでいます。</a:t>
            </a:r>
            <a:endParaRPr lang="en-US" altLang="ja-JP" sz="1600" dirty="0"/>
          </a:p>
          <a:p>
            <a:pPr>
              <a:buNone/>
            </a:pPr>
            <a:endParaRPr lang="en-US" altLang="ja-JP" sz="1600" dirty="0"/>
          </a:p>
          <a:p>
            <a:pPr>
              <a:buNone/>
            </a:pPr>
            <a:r>
              <a:rPr lang="ja-JP" altLang="en-US" sz="1600" dirty="0"/>
              <a:t>○また、</a:t>
            </a:r>
            <a:r>
              <a:rPr lang="en-US" altLang="ja-JP" sz="1600" dirty="0"/>
              <a:t>FCV</a:t>
            </a:r>
            <a:r>
              <a:rPr lang="ja-JP" altLang="en-US" sz="1600" dirty="0"/>
              <a:t>などの次世代自動車の普及を促進する</a:t>
            </a:r>
            <a:endParaRPr lang="en-US" altLang="ja-JP" sz="1600" dirty="0"/>
          </a:p>
          <a:p>
            <a:pPr>
              <a:buNone/>
            </a:pPr>
            <a:r>
              <a:rPr lang="ja-JP" altLang="en-US" sz="1600" dirty="0"/>
              <a:t>　ため、市内の</a:t>
            </a:r>
            <a:r>
              <a:rPr lang="ja-JP" altLang="en-US" sz="1600" dirty="0"/>
              <a:t>事業者等を</a:t>
            </a:r>
            <a:r>
              <a:rPr lang="ja-JP" altLang="en-US" sz="1600" dirty="0"/>
              <a:t>対象に、ＦＣＶや電気自動車</a:t>
            </a:r>
            <a:endParaRPr lang="en-US" altLang="ja-JP" sz="1600" dirty="0"/>
          </a:p>
          <a:p>
            <a:pPr>
              <a:buNone/>
            </a:pPr>
            <a:r>
              <a:rPr lang="ja-JP" altLang="en-US" sz="1600" dirty="0"/>
              <a:t>　を購入したりリースされる場合の経費に対して</a:t>
            </a:r>
            <a:endParaRPr lang="en-US" altLang="ja-JP" sz="1600" dirty="0"/>
          </a:p>
          <a:p>
            <a:pPr>
              <a:buNone/>
            </a:pPr>
            <a:r>
              <a:rPr lang="ja-JP" altLang="en-US" sz="1600" dirty="0"/>
              <a:t>　補助を行っています。　</a:t>
            </a:r>
            <a:endParaRPr lang="en-US" altLang="ja-JP" sz="1600" dirty="0"/>
          </a:p>
          <a:p>
            <a:pPr>
              <a:buNone/>
            </a:pPr>
            <a:endParaRPr lang="en-US" altLang="ja-JP" sz="1600" dirty="0"/>
          </a:p>
          <a:p>
            <a:pPr>
              <a:buNone/>
            </a:pPr>
            <a:r>
              <a:rPr lang="ja-JP" altLang="en-US" sz="1600" dirty="0"/>
              <a:t>○神戸市環境局では、</a:t>
            </a:r>
            <a:r>
              <a:rPr lang="en-US" altLang="ja-JP" sz="1600" dirty="0"/>
              <a:t>FCV2</a:t>
            </a:r>
            <a:r>
              <a:rPr lang="ja-JP" altLang="en-US" sz="1600" dirty="0"/>
              <a:t>台のほか、電気自動車　</a:t>
            </a:r>
            <a:endParaRPr lang="en-US" altLang="ja-JP" sz="1600" dirty="0"/>
          </a:p>
          <a:p>
            <a:pPr>
              <a:buNone/>
            </a:pPr>
            <a:r>
              <a:rPr lang="ja-JP" altLang="en-US" sz="1600" dirty="0"/>
              <a:t>　（</a:t>
            </a:r>
            <a:r>
              <a:rPr lang="en-US" altLang="ja-JP" sz="1600" dirty="0"/>
              <a:t>EV</a:t>
            </a:r>
            <a:r>
              <a:rPr lang="ja-JP" altLang="en-US" sz="1600" dirty="0"/>
              <a:t>） など</a:t>
            </a:r>
            <a:r>
              <a:rPr lang="ja-JP" altLang="en-US" sz="1600" dirty="0"/>
              <a:t>のクリーンエネルギー自動車を</a:t>
            </a:r>
            <a:r>
              <a:rPr lang="ja-JP" altLang="en-US" sz="1600" dirty="0"/>
              <a:t>公用車と</a:t>
            </a:r>
            <a:r>
              <a:rPr lang="ja-JP" altLang="en-US" sz="1600" dirty="0"/>
              <a:t>して</a:t>
            </a:r>
            <a:endParaRPr lang="en-US" altLang="ja-JP" sz="1600" dirty="0"/>
          </a:p>
          <a:p>
            <a:pPr>
              <a:buNone/>
            </a:pPr>
            <a:r>
              <a:rPr lang="ja-JP" altLang="en-US" sz="1600" dirty="0"/>
              <a:t>　導入しています</a:t>
            </a:r>
            <a:r>
              <a:rPr lang="ja-JP" altLang="en-US" sz="1600" dirty="0"/>
              <a:t>。</a:t>
            </a:r>
            <a:endParaRPr lang="en-US" altLang="ja-JP" sz="1600" dirty="0"/>
          </a:p>
        </p:txBody>
      </p:sp>
      <p:sp>
        <p:nvSpPr>
          <p:cNvPr id="5" name="スライド番号プレースホルダー 4"/>
          <p:cNvSpPr>
            <a:spLocks noGrp="1"/>
          </p:cNvSpPr>
          <p:nvPr>
            <p:ph type="sldNum" sz="quarter" idx="10"/>
          </p:nvPr>
        </p:nvSpPr>
        <p:spPr/>
        <p:txBody>
          <a:bodyPr/>
          <a:lstStyle/>
          <a:p>
            <a:fld id="{6B295672-B019-4023-B8F2-B658785653BC}" type="slidenum">
              <a:rPr kumimoji="1" lang="ja-JP" altLang="en-US" smtClean="0"/>
              <a:t>19</a:t>
            </a:fld>
            <a:endParaRPr kumimoji="1" lang="ja-JP" altLang="en-US"/>
          </a:p>
        </p:txBody>
      </p:sp>
    </p:spTree>
    <p:extLst>
      <p:ext uri="{BB962C8B-B14F-4D97-AF65-F5344CB8AC3E}">
        <p14:creationId xmlns:p14="http://schemas.microsoft.com/office/powerpoint/2010/main" val="27028165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3" name="ノート プレースホルダー 2"/>
          <p:cNvSpPr>
            <a:spLocks noGrp="1"/>
          </p:cNvSpPr>
          <p:nvPr>
            <p:ph type="body" idx="1"/>
          </p:nvPr>
        </p:nvSpPr>
        <p:spPr>
          <a:xfrm>
            <a:off x="436839" y="4686534"/>
            <a:ext cx="5934932" cy="4537880"/>
          </a:xfrm>
        </p:spPr>
        <p:txBody>
          <a:bodyPr>
            <a:noAutofit/>
          </a:bodyPr>
          <a:lstStyle/>
          <a:p>
            <a:pPr>
              <a:defRPr/>
            </a:pPr>
            <a:r>
              <a:rPr lang="ja-JP" altLang="en-US" sz="1600" dirty="0"/>
              <a:t>○現在、</a:t>
            </a:r>
            <a:r>
              <a:rPr lang="en-US" altLang="ja-JP" sz="1600" dirty="0"/>
              <a:t>FCV</a:t>
            </a:r>
            <a:r>
              <a:rPr lang="ja-JP" altLang="en-US" sz="1600" dirty="0"/>
              <a:t>に水素を入れるための</a:t>
            </a:r>
            <a:endParaRPr lang="en-US" altLang="ja-JP" sz="1600" dirty="0"/>
          </a:p>
          <a:p>
            <a:pPr>
              <a:defRPr/>
            </a:pPr>
            <a:r>
              <a:rPr lang="ja-JP" altLang="en-US" sz="1600" dirty="0"/>
              <a:t>　水素ステーションが、市内に２か所あります。</a:t>
            </a:r>
            <a:endParaRPr lang="en-US" altLang="ja-JP" sz="1600" dirty="0"/>
          </a:p>
          <a:p>
            <a:pPr>
              <a:defRPr/>
            </a:pPr>
            <a:endParaRPr lang="en-US" altLang="ja-JP" sz="1600" dirty="0"/>
          </a:p>
          <a:p>
            <a:pPr>
              <a:defRPr/>
            </a:pPr>
            <a:r>
              <a:rPr lang="ja-JP" altLang="en-US" sz="1600" dirty="0"/>
              <a:t>○その一つである「こうべ再エネ水素ステーション」は、</a:t>
            </a:r>
            <a:endParaRPr lang="en-US" altLang="ja-JP" sz="1600" dirty="0"/>
          </a:p>
          <a:p>
            <a:pPr>
              <a:defRPr/>
            </a:pPr>
            <a:r>
              <a:rPr lang="ja-JP" altLang="en-US" sz="1600" dirty="0"/>
              <a:t>　再生可能エネルギー（太陽光発電）によって発電した</a:t>
            </a:r>
            <a:endParaRPr lang="en-US" altLang="ja-JP" sz="1600" dirty="0"/>
          </a:p>
          <a:p>
            <a:pPr marL="261866" indent="-261866">
              <a:defRPr/>
            </a:pPr>
            <a:r>
              <a:rPr lang="ja-JP" altLang="en-US" sz="1600" dirty="0"/>
              <a:t>　電気で水を電気分解して水素を作っています。</a:t>
            </a:r>
            <a:endParaRPr lang="en-US" altLang="ja-JP" sz="1600" dirty="0"/>
          </a:p>
          <a:p>
            <a:pPr marL="261866" indent="-261866">
              <a:defRPr/>
            </a:pPr>
            <a:r>
              <a:rPr lang="ja-JP" altLang="en-US" sz="1600" dirty="0"/>
              <a:t>　水素を作るときから使うときまで二酸化炭素を</a:t>
            </a:r>
            <a:endParaRPr lang="en-US" altLang="ja-JP" sz="1600" dirty="0"/>
          </a:p>
          <a:p>
            <a:pPr marL="261866" indent="-261866">
              <a:defRPr/>
            </a:pPr>
            <a:r>
              <a:rPr lang="ja-JP" altLang="en-US" sz="1600" dirty="0"/>
              <a:t>　出さない（</a:t>
            </a:r>
            <a:r>
              <a:rPr lang="en-US" altLang="ja-JP" sz="1600" dirty="0"/>
              <a:t>CO2</a:t>
            </a:r>
            <a:r>
              <a:rPr lang="ja-JP" altLang="en-US" sz="1600" dirty="0"/>
              <a:t>フリー）、優れた環境性能をもって</a:t>
            </a:r>
            <a:endParaRPr lang="en-US" altLang="ja-JP" sz="1600" dirty="0"/>
          </a:p>
          <a:p>
            <a:pPr marL="261866" indent="-261866">
              <a:defRPr/>
            </a:pPr>
            <a:r>
              <a:rPr lang="ja-JP" altLang="en-US" sz="1600" dirty="0"/>
              <a:t>　います。</a:t>
            </a:r>
            <a:endParaRPr lang="en-US" altLang="ja-JP" sz="1600" dirty="0"/>
          </a:p>
          <a:p>
            <a:pPr>
              <a:defRPr/>
            </a:pPr>
            <a:endParaRPr lang="en-US" altLang="ja-JP" sz="1600" dirty="0"/>
          </a:p>
          <a:p>
            <a:pPr marL="261866" indent="-261866"/>
            <a:r>
              <a:rPr lang="ja-JP" altLang="en-US" sz="1600" dirty="0"/>
              <a:t>○兵庫区には、神戸市内初の一般の方が利用できる</a:t>
            </a:r>
            <a:endParaRPr lang="en-US" altLang="ja-JP" sz="1600" dirty="0"/>
          </a:p>
          <a:p>
            <a:pPr marL="261866" indent="-261866"/>
            <a:r>
              <a:rPr lang="ja-JP" altLang="en-US" sz="1600" dirty="0"/>
              <a:t>　「神戸七宮水素ステーション」があります。</a:t>
            </a:r>
            <a:endParaRPr lang="en-US" altLang="ja-JP" sz="1600" dirty="0"/>
          </a:p>
          <a:p>
            <a:endParaRPr lang="en-US" altLang="ja-JP" sz="1600" dirty="0"/>
          </a:p>
          <a:p>
            <a:pPr marL="261866" indent="-261866"/>
            <a:r>
              <a:rPr lang="ja-JP" altLang="en-US" sz="1600" dirty="0"/>
              <a:t>○神戸七宮水素ステーションは、標準的な水素ステー</a:t>
            </a:r>
            <a:endParaRPr lang="en-US" altLang="ja-JP" sz="1600" dirty="0"/>
          </a:p>
          <a:p>
            <a:pPr marL="261866" indent="-261866"/>
            <a:r>
              <a:rPr lang="ja-JP" altLang="en-US" sz="1600" dirty="0"/>
              <a:t>　ションよりコンパクトであることから、街中の狭いところにつくることができました。</a:t>
            </a:r>
            <a:endParaRPr lang="en-US" altLang="ja-JP" sz="1600" dirty="0"/>
          </a:p>
          <a:p>
            <a:pPr>
              <a:defRPr/>
            </a:pPr>
            <a:endParaRPr lang="ja-JP" altLang="en-US" sz="1600" dirty="0"/>
          </a:p>
        </p:txBody>
      </p:sp>
      <p:sp>
        <p:nvSpPr>
          <p:cNvPr id="5" name="スライド番号プレースホルダー 4"/>
          <p:cNvSpPr>
            <a:spLocks noGrp="1"/>
          </p:cNvSpPr>
          <p:nvPr>
            <p:ph type="sldNum" sz="quarter" idx="10"/>
          </p:nvPr>
        </p:nvSpPr>
        <p:spPr/>
        <p:txBody>
          <a:bodyPr/>
          <a:lstStyle/>
          <a:p>
            <a:fld id="{6B295672-B019-4023-B8F2-B658785653BC}" type="slidenum">
              <a:rPr kumimoji="1" lang="ja-JP" altLang="en-US" smtClean="0"/>
              <a:t>20</a:t>
            </a:fld>
            <a:endParaRPr kumimoji="1" lang="ja-JP" altLang="en-US"/>
          </a:p>
        </p:txBody>
      </p:sp>
    </p:spTree>
    <p:extLst>
      <p:ext uri="{BB962C8B-B14F-4D97-AF65-F5344CB8AC3E}">
        <p14:creationId xmlns:p14="http://schemas.microsoft.com/office/powerpoint/2010/main" val="24674264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4" name="スライド番号プレースホルダー 3"/>
          <p:cNvSpPr>
            <a:spLocks noGrp="1"/>
          </p:cNvSpPr>
          <p:nvPr>
            <p:ph type="sldNum" sz="quarter" idx="10"/>
          </p:nvPr>
        </p:nvSpPr>
        <p:spPr/>
        <p:txBody>
          <a:bodyPr/>
          <a:lstStyle/>
          <a:p>
            <a:fld id="{6B295672-B019-4023-B8F2-B658785653BC}" type="slidenum">
              <a:rPr kumimoji="1" lang="ja-JP" altLang="en-US" smtClean="0"/>
              <a:t>21</a:t>
            </a:fld>
            <a:endParaRPr kumimoji="1" lang="ja-JP" altLang="en-US"/>
          </a:p>
        </p:txBody>
      </p:sp>
      <p:sp>
        <p:nvSpPr>
          <p:cNvPr id="5" name="ノート プレースホルダー 4"/>
          <p:cNvSpPr>
            <a:spLocks noGrp="1"/>
          </p:cNvSpPr>
          <p:nvPr>
            <p:ph type="body" sz="quarter" idx="11"/>
          </p:nvPr>
        </p:nvSpPr>
        <p:spPr/>
        <p:txBody>
          <a:bodyPr/>
          <a:lstStyle/>
          <a:p>
            <a:pPr marL="261866" indent="-261866"/>
            <a:r>
              <a:rPr lang="ja-JP" altLang="en-US" sz="1600" dirty="0"/>
              <a:t>○身近な水素の利用の他に、将来、大量の水素を</a:t>
            </a:r>
            <a:endParaRPr lang="en-US" altLang="ja-JP" sz="1600" dirty="0"/>
          </a:p>
          <a:p>
            <a:pPr marL="261866" indent="-261866"/>
            <a:r>
              <a:rPr lang="ja-JP" altLang="en-US" sz="1600" dirty="0"/>
              <a:t>　使うため、神戸市内で、国からの補助を受けて</a:t>
            </a:r>
            <a:endParaRPr lang="en-US" altLang="ja-JP" sz="1600" dirty="0"/>
          </a:p>
          <a:p>
            <a:pPr marL="261866" indent="-261866"/>
            <a:r>
              <a:rPr lang="ja-JP" altLang="en-US" sz="1600" dirty="0"/>
              <a:t>　</a:t>
            </a:r>
            <a:r>
              <a:rPr lang="en-US" altLang="ja-JP" sz="1600" dirty="0"/>
              <a:t>2</a:t>
            </a:r>
            <a:r>
              <a:rPr lang="ja-JP" altLang="en-US" sz="1600" dirty="0" err="1"/>
              <a:t>つの</a:t>
            </a:r>
            <a:r>
              <a:rPr lang="ja-JP" altLang="en-US" sz="1600" dirty="0"/>
              <a:t>実証事業が行われています。</a:t>
            </a:r>
            <a:endParaRPr lang="en-US" altLang="ja-JP" sz="1600" dirty="0"/>
          </a:p>
          <a:p>
            <a:pPr>
              <a:buNone/>
            </a:pPr>
            <a:endParaRPr lang="en-US" altLang="ja-JP" sz="1600" dirty="0"/>
          </a:p>
          <a:p>
            <a:pPr marL="261866" indent="-261866"/>
            <a:r>
              <a:rPr lang="ja-JP" altLang="en-US" sz="1600" dirty="0"/>
              <a:t>○１つ目は、水素エネルギー利用システム開発実証</a:t>
            </a:r>
            <a:endParaRPr lang="en-US" altLang="ja-JP" sz="1600" dirty="0"/>
          </a:p>
          <a:p>
            <a:pPr marL="261866" indent="-261866"/>
            <a:r>
              <a:rPr lang="ja-JP" altLang="en-US" sz="1600" dirty="0"/>
              <a:t>　事業です。</a:t>
            </a:r>
            <a:endParaRPr lang="en-US" altLang="ja-JP" sz="1600" dirty="0"/>
          </a:p>
          <a:p>
            <a:pPr marL="261866" indent="-261866"/>
            <a:r>
              <a:rPr lang="ja-JP" altLang="en-US" sz="1600" dirty="0"/>
              <a:t>　これは、水素と天然ガスを燃料とする発電所で、</a:t>
            </a:r>
            <a:endParaRPr lang="en-US" altLang="ja-JP" sz="1600" dirty="0"/>
          </a:p>
          <a:p>
            <a:pPr marL="261866" indent="-261866"/>
            <a:r>
              <a:rPr lang="ja-JP" altLang="en-US" sz="1600" dirty="0"/>
              <a:t>　水素・電気・熱を効率的に利用できる技術を開発するものです。</a:t>
            </a:r>
            <a:endParaRPr lang="en-US" altLang="ja-JP" sz="1600" dirty="0"/>
          </a:p>
          <a:p>
            <a:pPr marL="261866" indent="-261866"/>
            <a:r>
              <a:rPr lang="ja-JP" altLang="en-US" sz="1600" dirty="0"/>
              <a:t>　</a:t>
            </a:r>
            <a:r>
              <a:rPr lang="en-US" altLang="ja-JP" sz="1600" dirty="0"/>
              <a:t>2018</a:t>
            </a:r>
            <a:r>
              <a:rPr lang="ja-JP" altLang="en-US" sz="1600" dirty="0"/>
              <a:t>年</a:t>
            </a:r>
            <a:r>
              <a:rPr lang="en-US" altLang="ja-JP" sz="1600" dirty="0"/>
              <a:t>4</a:t>
            </a:r>
            <a:r>
              <a:rPr lang="ja-JP" altLang="en-US" sz="1600" dirty="0"/>
              <a:t>月には、世界で初めて、水素燃料</a:t>
            </a:r>
            <a:r>
              <a:rPr lang="en-US" altLang="ja-JP" sz="1600" dirty="0"/>
              <a:t>100</a:t>
            </a:r>
            <a:r>
              <a:rPr lang="ja-JP" altLang="en-US" sz="1600" dirty="0"/>
              <a:t>％で、市街地において電気と熱エネルギーの供給を実現しました。</a:t>
            </a:r>
          </a:p>
        </p:txBody>
      </p:sp>
    </p:spTree>
    <p:extLst>
      <p:ext uri="{BB962C8B-B14F-4D97-AF65-F5344CB8AC3E}">
        <p14:creationId xmlns:p14="http://schemas.microsoft.com/office/powerpoint/2010/main" val="16864996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4" name="スライド番号プレースホルダー 3"/>
          <p:cNvSpPr>
            <a:spLocks noGrp="1"/>
          </p:cNvSpPr>
          <p:nvPr>
            <p:ph type="sldNum" sz="quarter" idx="10"/>
          </p:nvPr>
        </p:nvSpPr>
        <p:spPr/>
        <p:txBody>
          <a:bodyPr/>
          <a:lstStyle/>
          <a:p>
            <a:fld id="{6B295672-B019-4023-B8F2-B658785653BC}" type="slidenum">
              <a:rPr kumimoji="1" lang="ja-JP" altLang="en-US" smtClean="0"/>
              <a:t>22</a:t>
            </a:fld>
            <a:endParaRPr kumimoji="1" lang="ja-JP" altLang="en-US"/>
          </a:p>
        </p:txBody>
      </p:sp>
      <p:sp>
        <p:nvSpPr>
          <p:cNvPr id="5" name="ノート プレースホルダー 4"/>
          <p:cNvSpPr>
            <a:spLocks noGrp="1"/>
          </p:cNvSpPr>
          <p:nvPr>
            <p:ph type="body" sz="quarter" idx="11"/>
          </p:nvPr>
        </p:nvSpPr>
        <p:spPr/>
        <p:txBody>
          <a:bodyPr/>
          <a:lstStyle/>
          <a:p>
            <a:pPr marL="261866" indent="-261866"/>
            <a:r>
              <a:rPr lang="ja-JP" altLang="en-US" sz="1600" dirty="0"/>
              <a:t>○２つ目は、水素サプライチェーン構築実証事業です。</a:t>
            </a:r>
            <a:endParaRPr lang="en-US" altLang="ja-JP" sz="1600" dirty="0"/>
          </a:p>
          <a:p>
            <a:pPr marL="261866" indent="-261866"/>
            <a:r>
              <a:rPr lang="ja-JP" altLang="en-US" sz="1600" dirty="0"/>
              <a:t>　これは、オーストラリアの褐炭（かったん）を利用</a:t>
            </a:r>
            <a:endParaRPr lang="en-US" altLang="ja-JP" sz="1600" dirty="0"/>
          </a:p>
          <a:p>
            <a:pPr marL="261866" indent="-261866"/>
            <a:r>
              <a:rPr lang="ja-JP" altLang="en-US" sz="1600" dirty="0"/>
              <a:t>　して水素を作って、日本まで輸送、荷揚のための技術</a:t>
            </a:r>
            <a:endParaRPr lang="en-US" altLang="ja-JP" sz="1600" dirty="0"/>
          </a:p>
          <a:p>
            <a:pPr marL="261866" indent="-261866"/>
            <a:r>
              <a:rPr lang="ja-JP" altLang="en-US" sz="1600" dirty="0"/>
              <a:t>　を開発するものです。</a:t>
            </a:r>
            <a:endParaRPr lang="en-US" altLang="ja-JP" sz="1600" dirty="0"/>
          </a:p>
          <a:p>
            <a:pPr marL="261866" indent="-261866"/>
            <a:r>
              <a:rPr lang="ja-JP" altLang="en-US" sz="1600" dirty="0"/>
              <a:t>　（褐炭は、石炭の中でも水分や不純物が多く低品位な</a:t>
            </a:r>
            <a:endParaRPr lang="en-US" altLang="ja-JP" sz="1600" dirty="0"/>
          </a:p>
          <a:p>
            <a:pPr marL="261866" indent="-261866"/>
            <a:r>
              <a:rPr lang="ja-JP" altLang="en-US" sz="1600" dirty="0"/>
              <a:t>　もので、オーストラリアの国内でしか利用されていま</a:t>
            </a:r>
            <a:endParaRPr lang="en-US" altLang="ja-JP" sz="1600" dirty="0"/>
          </a:p>
          <a:p>
            <a:pPr marL="261866" indent="-261866"/>
            <a:r>
              <a:rPr lang="ja-JP" altLang="en-US" sz="1600" dirty="0"/>
              <a:t>　せんでした）</a:t>
            </a:r>
            <a:endParaRPr lang="en-US" altLang="ja-JP" sz="1600" dirty="0"/>
          </a:p>
          <a:p>
            <a:pPr>
              <a:buNone/>
            </a:pPr>
            <a:endParaRPr lang="en-US" altLang="ja-JP" sz="1600" dirty="0"/>
          </a:p>
          <a:p>
            <a:pPr marL="261866" indent="-261866"/>
            <a:r>
              <a:rPr lang="ja-JP" altLang="en-US" sz="1600" dirty="0"/>
              <a:t>○この実証事業のうち、作った水素を液化して、世界初</a:t>
            </a:r>
            <a:endParaRPr lang="en-US" altLang="ja-JP" sz="1600" dirty="0"/>
          </a:p>
          <a:p>
            <a:pPr marL="261866" indent="-261866"/>
            <a:r>
              <a:rPr lang="ja-JP" altLang="en-US" sz="1600" dirty="0"/>
              <a:t>　の液化水素運搬船で運び、ローディングアームと</a:t>
            </a:r>
            <a:r>
              <a:rPr lang="ja-JP" altLang="en-US" sz="1600" dirty="0" err="1"/>
              <a:t>呼ば</a:t>
            </a:r>
            <a:endParaRPr lang="en-US" altLang="ja-JP" sz="1600" dirty="0"/>
          </a:p>
          <a:p>
            <a:pPr marL="261866" indent="-261866"/>
            <a:r>
              <a:rPr lang="ja-JP" altLang="en-US" sz="1600" dirty="0"/>
              <a:t>　</a:t>
            </a:r>
            <a:r>
              <a:rPr lang="ja-JP" altLang="en-US" sz="1600" dirty="0" err="1"/>
              <a:t>れる</a:t>
            </a:r>
            <a:r>
              <a:rPr lang="ja-JP" altLang="en-US" sz="1600" dirty="0"/>
              <a:t>設備で受け入れ、貯蔵タンクに保存する荷揚技術</a:t>
            </a:r>
            <a:endParaRPr lang="en-US" altLang="ja-JP" sz="1600" dirty="0"/>
          </a:p>
          <a:p>
            <a:pPr marL="261866" indent="-261866"/>
            <a:r>
              <a:rPr lang="ja-JP" altLang="en-US" sz="1600" dirty="0"/>
              <a:t>　の研究開発が、神戸空港島北東部の事業拠点で進め</a:t>
            </a:r>
            <a:r>
              <a:rPr lang="ja-JP" altLang="en-US" sz="1600" dirty="0" err="1"/>
              <a:t>ら</a:t>
            </a:r>
            <a:endParaRPr lang="en-US" altLang="ja-JP" sz="1600" dirty="0"/>
          </a:p>
          <a:p>
            <a:pPr marL="261866" indent="-261866"/>
            <a:r>
              <a:rPr lang="ja-JP" altLang="en-US" sz="1600" dirty="0"/>
              <a:t>　</a:t>
            </a:r>
            <a:r>
              <a:rPr lang="ja-JP" altLang="en-US" sz="1600" dirty="0" err="1"/>
              <a:t>れて</a:t>
            </a:r>
            <a:r>
              <a:rPr lang="ja-JP" altLang="en-US" sz="1600" dirty="0"/>
              <a:t>います。</a:t>
            </a:r>
            <a:endParaRPr lang="en-US" altLang="ja-JP" sz="1600" dirty="0"/>
          </a:p>
          <a:p>
            <a:pPr>
              <a:buNone/>
            </a:pPr>
            <a:endParaRPr lang="en-US" altLang="ja-JP" sz="1600" dirty="0"/>
          </a:p>
          <a:p>
            <a:pPr marL="261866" indent="-261866"/>
            <a:r>
              <a:rPr lang="ja-JP" altLang="en-US" sz="1600" dirty="0"/>
              <a:t>○液化水素運搬船の大きさは、長さ約</a:t>
            </a:r>
            <a:r>
              <a:rPr lang="en-US" altLang="ja-JP" sz="1600" dirty="0"/>
              <a:t>120</a:t>
            </a:r>
            <a:r>
              <a:rPr lang="ja-JP" altLang="en-US" sz="1600" dirty="0" err="1"/>
              <a:t>ｍ</a:t>
            </a:r>
            <a:r>
              <a:rPr lang="ja-JP" altLang="en-US" sz="1600" dirty="0"/>
              <a:t>、幅約</a:t>
            </a:r>
            <a:r>
              <a:rPr lang="en-US" altLang="ja-JP" sz="1600" dirty="0"/>
              <a:t>20</a:t>
            </a:r>
            <a:r>
              <a:rPr lang="ja-JP" altLang="en-US" sz="1600" dirty="0" err="1"/>
              <a:t>ｍ</a:t>
            </a:r>
            <a:endParaRPr lang="en-US" altLang="ja-JP" sz="1600" dirty="0"/>
          </a:p>
          <a:p>
            <a:pPr marL="261866" indent="-261866"/>
            <a:r>
              <a:rPr lang="ja-JP" altLang="en-US" sz="1600" dirty="0"/>
              <a:t>　です。貯蔵タンクの大きさは直径約</a:t>
            </a:r>
            <a:r>
              <a:rPr lang="en-US" altLang="ja-JP" sz="1600" dirty="0"/>
              <a:t>19</a:t>
            </a:r>
            <a:r>
              <a:rPr lang="ja-JP" altLang="en-US" sz="1600" dirty="0" err="1"/>
              <a:t>ｍ</a:t>
            </a:r>
            <a:r>
              <a:rPr lang="ja-JP" altLang="en-US" sz="1600" dirty="0"/>
              <a:t>の球形です。</a:t>
            </a:r>
            <a:endParaRPr lang="en-US" altLang="ja-JP" sz="1600" dirty="0"/>
          </a:p>
        </p:txBody>
      </p:sp>
    </p:spTree>
    <p:extLst>
      <p:ext uri="{BB962C8B-B14F-4D97-AF65-F5344CB8AC3E}">
        <p14:creationId xmlns:p14="http://schemas.microsoft.com/office/powerpoint/2010/main" val="2583261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4" name="スライド番号プレースホルダー 3"/>
          <p:cNvSpPr>
            <a:spLocks noGrp="1"/>
          </p:cNvSpPr>
          <p:nvPr>
            <p:ph type="sldNum" sz="quarter" idx="10"/>
          </p:nvPr>
        </p:nvSpPr>
        <p:spPr/>
        <p:txBody>
          <a:bodyPr/>
          <a:lstStyle/>
          <a:p>
            <a:fld id="{6B295672-B019-4023-B8F2-B658785653BC}" type="slidenum">
              <a:rPr kumimoji="1" lang="ja-JP" altLang="en-US" smtClean="0"/>
              <a:t>23</a:t>
            </a:fld>
            <a:endParaRPr kumimoji="1" lang="ja-JP" altLang="en-US"/>
          </a:p>
        </p:txBody>
      </p:sp>
      <p:sp>
        <p:nvSpPr>
          <p:cNvPr id="5" name="ノート プレースホルダー 4"/>
          <p:cNvSpPr>
            <a:spLocks noGrp="1"/>
          </p:cNvSpPr>
          <p:nvPr>
            <p:ph type="body" sz="quarter" idx="11"/>
          </p:nvPr>
        </p:nvSpPr>
        <p:spPr>
          <a:xfrm>
            <a:off x="436832" y="4596219"/>
            <a:ext cx="5842619" cy="4775079"/>
          </a:xfrm>
        </p:spPr>
        <p:txBody>
          <a:bodyPr/>
          <a:lstStyle/>
          <a:p>
            <a:pPr marL="261866" indent="-261866"/>
            <a:r>
              <a:rPr lang="ja-JP" altLang="en-US" sz="1600" dirty="0"/>
              <a:t>○このように神戸市では、将来の有力なエネルギーとして期待されている水素エネルギーの利活用を重要な取組とする、「水素スマートシティ神戸構想」を推進しています。</a:t>
            </a:r>
            <a:endParaRPr lang="en-US" altLang="ja-JP" sz="1600" dirty="0"/>
          </a:p>
          <a:p>
            <a:pPr>
              <a:buNone/>
            </a:pPr>
            <a:endParaRPr lang="en-US" altLang="ja-JP" sz="1600" dirty="0"/>
          </a:p>
          <a:p>
            <a:pPr marL="261866" indent="-261866"/>
            <a:r>
              <a:rPr lang="ja-JP" altLang="en-US" sz="1600" dirty="0"/>
              <a:t>○また、神戸市では、水素エネルギーに関する講演会や、</a:t>
            </a:r>
            <a:r>
              <a:rPr lang="en-US" altLang="ja-JP" sz="1600" dirty="0"/>
              <a:t>FCV</a:t>
            </a:r>
            <a:r>
              <a:rPr lang="ja-JP" altLang="en-US" sz="1600" dirty="0"/>
              <a:t>の試乗会などを行って、水素に対する市民の皆さんの理解を深める啓発に努めています。</a:t>
            </a:r>
            <a:endParaRPr lang="en-US" altLang="ja-JP" sz="1600" dirty="0"/>
          </a:p>
          <a:p>
            <a:pPr>
              <a:buNone/>
            </a:pPr>
            <a:endParaRPr lang="en-US" altLang="ja-JP" dirty="0"/>
          </a:p>
        </p:txBody>
      </p:sp>
    </p:spTree>
    <p:extLst>
      <p:ext uri="{BB962C8B-B14F-4D97-AF65-F5344CB8AC3E}">
        <p14:creationId xmlns:p14="http://schemas.microsoft.com/office/powerpoint/2010/main" val="8539597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3" name="ノート プレースホルダー 2"/>
          <p:cNvSpPr>
            <a:spLocks noGrp="1"/>
          </p:cNvSpPr>
          <p:nvPr>
            <p:ph type="body" idx="1"/>
          </p:nvPr>
        </p:nvSpPr>
        <p:spPr>
          <a:xfrm>
            <a:off x="395878" y="4562740"/>
            <a:ext cx="5828968" cy="4439844"/>
          </a:xfrm>
        </p:spPr>
        <p:txBody>
          <a:bodyPr/>
          <a:lstStyle/>
          <a:p>
            <a:pPr>
              <a:spcBef>
                <a:spcPct val="0"/>
              </a:spcBef>
            </a:pPr>
            <a:r>
              <a:rPr lang="ja-JP" altLang="en-US" sz="1600" dirty="0"/>
              <a:t>○瀬戸内海式気候帯に属し、晴天日数が多く</a:t>
            </a:r>
            <a:endParaRPr lang="en-US" altLang="ja-JP" sz="1600" dirty="0"/>
          </a:p>
          <a:p>
            <a:pPr>
              <a:spcBef>
                <a:spcPct val="0"/>
              </a:spcBef>
            </a:pPr>
            <a:r>
              <a:rPr lang="ja-JP" altLang="en-US" sz="1600" dirty="0"/>
              <a:t>　太陽光に恵まれている神戸には、六甲山や</a:t>
            </a:r>
            <a:endParaRPr lang="en-US" altLang="ja-JP" sz="1600" dirty="0"/>
          </a:p>
          <a:p>
            <a:pPr>
              <a:spcBef>
                <a:spcPct val="0"/>
              </a:spcBef>
            </a:pPr>
            <a:r>
              <a:rPr lang="ja-JP" altLang="en-US" sz="1600" dirty="0"/>
              <a:t>　北区・西区に広がる田園・里山や、みなとまち</a:t>
            </a:r>
            <a:endParaRPr lang="en-US" altLang="ja-JP" sz="1600" dirty="0"/>
          </a:p>
          <a:p>
            <a:pPr>
              <a:spcBef>
                <a:spcPct val="0"/>
              </a:spcBef>
            </a:pPr>
            <a:r>
              <a:rPr lang="ja-JP" altLang="en-US" sz="1600" dirty="0"/>
              <a:t>　神戸を象徴する神戸港など、様々な地域資源が</a:t>
            </a:r>
            <a:endParaRPr lang="en-US" altLang="ja-JP" sz="1600" dirty="0"/>
          </a:p>
          <a:p>
            <a:pPr>
              <a:spcBef>
                <a:spcPct val="0"/>
              </a:spcBef>
            </a:pPr>
            <a:r>
              <a:rPr lang="ja-JP" altLang="en-US" sz="1600" dirty="0"/>
              <a:t>　あります。</a:t>
            </a:r>
            <a:endParaRPr lang="en-US" altLang="ja-JP" sz="1600" dirty="0"/>
          </a:p>
          <a:p>
            <a:pPr>
              <a:spcBef>
                <a:spcPct val="0"/>
              </a:spcBef>
            </a:pPr>
            <a:endParaRPr lang="en-US" altLang="ja-JP" sz="1600" dirty="0"/>
          </a:p>
          <a:p>
            <a:pPr>
              <a:spcBef>
                <a:spcPct val="0"/>
              </a:spcBef>
            </a:pPr>
            <a:r>
              <a:rPr lang="ja-JP" altLang="en-US" sz="1600" dirty="0"/>
              <a:t>○これらの地域資源を最大限に活用して、再生</a:t>
            </a:r>
            <a:endParaRPr lang="en-US" altLang="ja-JP" sz="1600" dirty="0"/>
          </a:p>
          <a:p>
            <a:pPr>
              <a:spcBef>
                <a:spcPct val="0"/>
              </a:spcBef>
            </a:pPr>
            <a:r>
              <a:rPr lang="ja-JP" altLang="en-US" sz="1600" dirty="0"/>
              <a:t>　可能エネルギーや水素エネルギーを地域全体で</a:t>
            </a:r>
            <a:endParaRPr lang="en-US" altLang="ja-JP" sz="1600" dirty="0"/>
          </a:p>
          <a:p>
            <a:pPr>
              <a:spcBef>
                <a:spcPct val="0"/>
              </a:spcBef>
            </a:pPr>
            <a:r>
              <a:rPr lang="ja-JP" altLang="en-US" sz="1600" dirty="0"/>
              <a:t>　効率的に有効活用しながら、未来につないで</a:t>
            </a:r>
            <a:endParaRPr lang="en-US" altLang="ja-JP" sz="1600" dirty="0"/>
          </a:p>
          <a:p>
            <a:pPr>
              <a:spcBef>
                <a:spcPct val="0"/>
              </a:spcBef>
            </a:pPr>
            <a:r>
              <a:rPr lang="ja-JP" altLang="en-US" sz="1600" dirty="0"/>
              <a:t>　いくまちを目指しています。</a:t>
            </a:r>
            <a:endParaRPr lang="en-US" altLang="ja-JP" sz="1600" dirty="0"/>
          </a:p>
          <a:p>
            <a:pPr>
              <a:spcBef>
                <a:spcPct val="0"/>
              </a:spcBef>
            </a:pPr>
            <a:endParaRPr lang="en-US" altLang="ja-JP" sz="1600" dirty="0"/>
          </a:p>
          <a:p>
            <a:pPr>
              <a:spcBef>
                <a:spcPct val="0"/>
              </a:spcBef>
            </a:pPr>
            <a:r>
              <a:rPr lang="ja-JP" altLang="en-US" sz="1600" dirty="0"/>
              <a:t>○そのためには、行政、民間事業者、大学・研究</a:t>
            </a:r>
            <a:endParaRPr lang="en-US" altLang="ja-JP" sz="1600" dirty="0"/>
          </a:p>
          <a:p>
            <a:pPr>
              <a:spcBef>
                <a:spcPct val="0"/>
              </a:spcBef>
            </a:pPr>
            <a:r>
              <a:rPr lang="ja-JP" altLang="en-US" sz="1600" dirty="0"/>
              <a:t>　機関が一体となって取り組みを進めるとともに、</a:t>
            </a:r>
            <a:endParaRPr lang="en-US" altLang="ja-JP" sz="1600" dirty="0"/>
          </a:p>
          <a:p>
            <a:pPr>
              <a:spcBef>
                <a:spcPct val="0"/>
              </a:spcBef>
            </a:pPr>
            <a:r>
              <a:rPr lang="ja-JP" altLang="en-US" sz="1600" dirty="0"/>
              <a:t>　私たち一人ひとりが日々の生活の中で地球温暖</a:t>
            </a:r>
            <a:endParaRPr lang="en-US" altLang="ja-JP" sz="1600" dirty="0"/>
          </a:p>
          <a:p>
            <a:pPr>
              <a:spcBef>
                <a:spcPct val="0"/>
              </a:spcBef>
            </a:pPr>
            <a:r>
              <a:rPr lang="ja-JP" altLang="en-US" sz="1600" dirty="0"/>
              <a:t>　化を防止するために何ができるかを考え、行動</a:t>
            </a:r>
            <a:endParaRPr lang="en-US" altLang="ja-JP" sz="1600" dirty="0"/>
          </a:p>
          <a:p>
            <a:pPr>
              <a:spcBef>
                <a:spcPct val="0"/>
              </a:spcBef>
            </a:pPr>
            <a:r>
              <a:rPr lang="ja-JP" altLang="en-US" sz="1600" dirty="0"/>
              <a:t>　していくことが大切です。</a:t>
            </a:r>
            <a:endParaRPr lang="en-US" altLang="ja-JP" sz="1600" dirty="0"/>
          </a:p>
        </p:txBody>
      </p:sp>
      <p:sp>
        <p:nvSpPr>
          <p:cNvPr id="5" name="スライド番号プレースホルダー 4"/>
          <p:cNvSpPr>
            <a:spLocks noGrp="1"/>
          </p:cNvSpPr>
          <p:nvPr>
            <p:ph type="sldNum" sz="quarter" idx="10"/>
          </p:nvPr>
        </p:nvSpPr>
        <p:spPr/>
        <p:txBody>
          <a:bodyPr/>
          <a:lstStyle/>
          <a:p>
            <a:fld id="{6B295672-B019-4023-B8F2-B658785653BC}" type="slidenum">
              <a:rPr kumimoji="1" lang="ja-JP" altLang="en-US" smtClean="0"/>
              <a:t>24</a:t>
            </a:fld>
            <a:endParaRPr kumimoji="1" lang="ja-JP" altLang="en-US"/>
          </a:p>
        </p:txBody>
      </p:sp>
    </p:spTree>
    <p:extLst>
      <p:ext uri="{BB962C8B-B14F-4D97-AF65-F5344CB8AC3E}">
        <p14:creationId xmlns:p14="http://schemas.microsoft.com/office/powerpoint/2010/main" val="14027583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3" name="ノート プレースホルダー 2"/>
          <p:cNvSpPr>
            <a:spLocks noGrp="1"/>
          </p:cNvSpPr>
          <p:nvPr>
            <p:ph type="body" idx="1"/>
          </p:nvPr>
        </p:nvSpPr>
        <p:spPr>
          <a:xfrm>
            <a:off x="423191" y="4717225"/>
            <a:ext cx="5741022" cy="3871586"/>
          </a:xfrm>
        </p:spPr>
        <p:txBody>
          <a:bodyPr/>
          <a:lstStyle/>
          <a:p>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スライド番号プレースホルダー 4"/>
          <p:cNvSpPr>
            <a:spLocks noGrp="1"/>
          </p:cNvSpPr>
          <p:nvPr>
            <p:ph type="sldNum" sz="quarter" idx="10"/>
          </p:nvPr>
        </p:nvSpPr>
        <p:spPr/>
        <p:txBody>
          <a:bodyPr/>
          <a:lstStyle/>
          <a:p>
            <a:fld id="{6B295672-B019-4023-B8F2-B658785653BC}" type="slidenum">
              <a:rPr kumimoji="1" lang="ja-JP" altLang="en-US" smtClean="0"/>
              <a:t>25</a:t>
            </a:fld>
            <a:endParaRPr kumimoji="1" lang="ja-JP" altLang="en-US"/>
          </a:p>
        </p:txBody>
      </p:sp>
    </p:spTree>
    <p:extLst>
      <p:ext uri="{BB962C8B-B14F-4D97-AF65-F5344CB8AC3E}">
        <p14:creationId xmlns:p14="http://schemas.microsoft.com/office/powerpoint/2010/main" val="11742144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39775"/>
            <a:ext cx="4929187" cy="3698875"/>
          </a:xfrm>
        </p:spPr>
      </p:sp>
      <p:sp>
        <p:nvSpPr>
          <p:cNvPr id="3" name="ノート プレースホルダー 2"/>
          <p:cNvSpPr>
            <a:spLocks noGrp="1"/>
          </p:cNvSpPr>
          <p:nvPr>
            <p:ph type="body" idx="1"/>
          </p:nvPr>
        </p:nvSpPr>
        <p:spPr>
          <a:xfrm>
            <a:off x="423191" y="4717225"/>
            <a:ext cx="5741022" cy="3871586"/>
          </a:xfrm>
        </p:spPr>
        <p:txBody>
          <a:bodyPr/>
          <a:lstStyle/>
          <a:p>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スライド番号プレースホルダー 4"/>
          <p:cNvSpPr>
            <a:spLocks noGrp="1"/>
          </p:cNvSpPr>
          <p:nvPr>
            <p:ph type="sldNum" sz="quarter" idx="10"/>
          </p:nvPr>
        </p:nvSpPr>
        <p:spPr/>
        <p:txBody>
          <a:bodyPr/>
          <a:lstStyle/>
          <a:p>
            <a:fld id="{6B295672-B019-4023-B8F2-B658785653BC}" type="slidenum">
              <a:rPr kumimoji="1" lang="ja-JP" altLang="en-US" smtClean="0"/>
              <a:t>26</a:t>
            </a:fld>
            <a:endParaRPr kumimoji="1" lang="ja-JP" altLang="en-US"/>
          </a:p>
        </p:txBody>
      </p:sp>
    </p:spTree>
    <p:extLst>
      <p:ext uri="{BB962C8B-B14F-4D97-AF65-F5344CB8AC3E}">
        <p14:creationId xmlns:p14="http://schemas.microsoft.com/office/powerpoint/2010/main" val="11742144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6B295672-B019-4023-B8F2-B658785653BC}" type="slidenum">
              <a:rPr kumimoji="1" lang="ja-JP" altLang="en-US" smtClean="0"/>
              <a:t>27</a:t>
            </a:fld>
            <a:endParaRPr kumimoji="1" lang="ja-JP" altLang="en-US"/>
          </a:p>
        </p:txBody>
      </p:sp>
    </p:spTree>
    <p:extLst>
      <p:ext uri="{BB962C8B-B14F-4D97-AF65-F5344CB8AC3E}">
        <p14:creationId xmlns:p14="http://schemas.microsoft.com/office/powerpoint/2010/main" val="40787690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spcBef>
                <a:spcPct val="0"/>
              </a:spcBef>
            </a:pPr>
            <a:r>
              <a:rPr lang="ja-JP" altLang="en-US" sz="1600" dirty="0"/>
              <a:t>＜クイズ①の回答＞</a:t>
            </a:r>
            <a:endParaRPr lang="en-US" altLang="ja-JP" sz="1600" dirty="0"/>
          </a:p>
          <a:p>
            <a:pPr>
              <a:spcBef>
                <a:spcPct val="0"/>
              </a:spcBef>
            </a:pPr>
            <a:r>
              <a:rPr lang="ja-JP" altLang="en-US" sz="1600" u="sng" dirty="0"/>
              <a:t>Ｑ１．二酸化炭素（</a:t>
            </a:r>
            <a:r>
              <a:rPr lang="en-US" altLang="ja-JP" sz="1600" u="sng" dirty="0"/>
              <a:t>CO2</a:t>
            </a:r>
            <a:r>
              <a:rPr lang="ja-JP" altLang="en-US" sz="1600" u="sng" dirty="0"/>
              <a:t>）</a:t>
            </a:r>
            <a:endParaRPr lang="en-US" altLang="ja-JP" sz="1600" u="sng" dirty="0"/>
          </a:p>
          <a:p>
            <a:r>
              <a:rPr lang="ja-JP" altLang="en-US" sz="1600" dirty="0"/>
              <a:t>　　　温室効果ガスのうち約</a:t>
            </a:r>
            <a:r>
              <a:rPr lang="en-US" altLang="ja-JP" sz="1600" dirty="0"/>
              <a:t>90</a:t>
            </a:r>
            <a:r>
              <a:rPr lang="ja-JP" altLang="en-US" sz="1600" dirty="0"/>
              <a:t>％が、エネルギーを使う</a:t>
            </a:r>
            <a:endParaRPr lang="en-US" altLang="ja-JP" sz="1600" dirty="0"/>
          </a:p>
          <a:p>
            <a:r>
              <a:rPr lang="ja-JP" altLang="en-US" sz="1600" dirty="0"/>
              <a:t>　　　ことが原因で発生する二酸化炭素（</a:t>
            </a:r>
            <a:r>
              <a:rPr lang="en-US" altLang="ja-JP" sz="1600" dirty="0"/>
              <a:t>CO2</a:t>
            </a:r>
            <a:r>
              <a:rPr lang="ja-JP" altLang="en-US" sz="1600" dirty="0"/>
              <a:t>）です。</a:t>
            </a:r>
            <a:endParaRPr lang="en-US" altLang="ja-JP" sz="1600" dirty="0"/>
          </a:p>
          <a:p>
            <a:pPr>
              <a:spcBef>
                <a:spcPct val="0"/>
              </a:spcBef>
            </a:pPr>
            <a:r>
              <a:rPr lang="ja-JP" altLang="en-US" sz="1600" u="sng" dirty="0"/>
              <a:t>Ｑ２．</a:t>
            </a:r>
            <a:r>
              <a:rPr lang="en-US" altLang="ja-JP" sz="1600" u="sng" dirty="0"/>
              <a:t>26</a:t>
            </a:r>
            <a:r>
              <a:rPr lang="ja-JP" altLang="en-US" sz="1600" u="sng" dirty="0"/>
              <a:t>％</a:t>
            </a:r>
            <a:endParaRPr lang="en-US" altLang="ja-JP" sz="1600" u="sng" dirty="0"/>
          </a:p>
          <a:p>
            <a:pPr>
              <a:spcBef>
                <a:spcPct val="0"/>
              </a:spcBef>
            </a:pPr>
            <a:r>
              <a:rPr lang="ja-JP" altLang="en-US" sz="1600" dirty="0"/>
              <a:t>　　　</a:t>
            </a:r>
            <a:r>
              <a:rPr lang="en-US" altLang="ja-JP" sz="1600" dirty="0"/>
              <a:t>2030</a:t>
            </a:r>
            <a:r>
              <a:rPr lang="ja-JP" altLang="en-US" sz="1600" dirty="0"/>
              <a:t>年度に、</a:t>
            </a:r>
            <a:r>
              <a:rPr lang="en-US" altLang="ja-JP" sz="1600" dirty="0"/>
              <a:t>2013</a:t>
            </a:r>
            <a:r>
              <a:rPr lang="ja-JP" altLang="en-US" sz="1600" dirty="0"/>
              <a:t>年度と比べて</a:t>
            </a:r>
            <a:r>
              <a:rPr lang="en-US" altLang="ja-JP" sz="1600" dirty="0"/>
              <a:t>26</a:t>
            </a:r>
            <a:r>
              <a:rPr lang="ja-JP" altLang="en-US" sz="1600" dirty="0"/>
              <a:t>％削減する</a:t>
            </a:r>
            <a:endParaRPr lang="en-US" altLang="ja-JP" sz="1600" dirty="0"/>
          </a:p>
          <a:p>
            <a:pPr>
              <a:spcBef>
                <a:spcPct val="0"/>
              </a:spcBef>
            </a:pPr>
            <a:r>
              <a:rPr lang="ja-JP" altLang="en-US" sz="1600" dirty="0"/>
              <a:t>　　　ことを目標にしています。</a:t>
            </a:r>
            <a:endParaRPr lang="en-US" altLang="ja-JP" sz="1600" dirty="0"/>
          </a:p>
          <a:p>
            <a:pPr>
              <a:spcBef>
                <a:spcPct val="0"/>
              </a:spcBef>
            </a:pPr>
            <a:r>
              <a:rPr lang="ja-JP" altLang="en-US" sz="1600" u="sng" dirty="0"/>
              <a:t>Ｑ３．</a:t>
            </a:r>
            <a:r>
              <a:rPr lang="en-US" altLang="ja-JP" sz="1600" u="sng" dirty="0"/>
              <a:t>34</a:t>
            </a:r>
            <a:r>
              <a:rPr lang="ja-JP" altLang="en-US" sz="1600" u="sng" dirty="0"/>
              <a:t>％</a:t>
            </a:r>
            <a:endParaRPr lang="en-US" altLang="ja-JP" sz="1600" u="sng" dirty="0"/>
          </a:p>
          <a:p>
            <a:pPr>
              <a:spcBef>
                <a:spcPct val="0"/>
              </a:spcBef>
            </a:pPr>
            <a:r>
              <a:rPr lang="ja-JP" altLang="en-US" sz="1600" dirty="0"/>
              <a:t>　　　神戸市では、国の目標よりも高い目標を掲げて</a:t>
            </a:r>
            <a:endParaRPr lang="en-US" altLang="ja-JP" sz="1600" dirty="0"/>
          </a:p>
          <a:p>
            <a:pPr>
              <a:spcBef>
                <a:spcPct val="0"/>
              </a:spcBef>
            </a:pPr>
            <a:r>
              <a:rPr lang="ja-JP" altLang="en-US" sz="1600" dirty="0"/>
              <a:t>　　　地球温暖化対策に取り組んでいます。</a:t>
            </a:r>
            <a:endParaRPr lang="en-US" altLang="ja-JP" sz="1600" dirty="0"/>
          </a:p>
          <a:p>
            <a:pPr>
              <a:spcBef>
                <a:spcPct val="0"/>
              </a:spcBef>
            </a:pPr>
            <a:r>
              <a:rPr lang="ja-JP" altLang="en-US" sz="1600" u="sng" dirty="0"/>
              <a:t>Ｑ４．冷蔵庫</a:t>
            </a:r>
            <a:endParaRPr lang="en-US" altLang="ja-JP" sz="1600" u="sng" dirty="0"/>
          </a:p>
          <a:p>
            <a:pPr>
              <a:spcBef>
                <a:spcPct val="0"/>
              </a:spcBef>
            </a:pPr>
            <a:r>
              <a:rPr lang="ja-JP" altLang="en-US" sz="1600" dirty="0"/>
              <a:t>　　　家庭の電気使用量のうち約</a:t>
            </a:r>
            <a:r>
              <a:rPr lang="en-US" altLang="ja-JP" sz="1600" dirty="0"/>
              <a:t>14</a:t>
            </a:r>
            <a:r>
              <a:rPr lang="ja-JP" altLang="en-US" sz="1600" dirty="0"/>
              <a:t>％を冷蔵庫が占めて</a:t>
            </a:r>
            <a:endParaRPr lang="en-US" altLang="ja-JP" sz="1600" dirty="0"/>
          </a:p>
          <a:p>
            <a:pPr>
              <a:spcBef>
                <a:spcPct val="0"/>
              </a:spcBef>
            </a:pPr>
            <a:r>
              <a:rPr lang="ja-JP" altLang="en-US" sz="1600" dirty="0"/>
              <a:t>　　　います。次に電気使用量が多いのが照明です。</a:t>
            </a:r>
            <a:endParaRPr lang="en-US" altLang="ja-JP" sz="1600" dirty="0"/>
          </a:p>
          <a:p>
            <a:pPr>
              <a:spcBef>
                <a:spcPct val="0"/>
              </a:spcBef>
            </a:pPr>
            <a:r>
              <a:rPr lang="ja-JP" altLang="en-US" sz="1600" u="sng" dirty="0"/>
              <a:t>Ｑ５．</a:t>
            </a:r>
            <a:r>
              <a:rPr lang="en-US" altLang="ja-JP" sz="1600" u="sng" dirty="0"/>
              <a:t>COOL CHOICE</a:t>
            </a:r>
            <a:r>
              <a:rPr lang="ja-JP" altLang="en-US" sz="1600" u="sng" dirty="0"/>
              <a:t>（クールチョイス）</a:t>
            </a:r>
            <a:endParaRPr lang="en-US" altLang="ja-JP" sz="1600" u="sng" dirty="0"/>
          </a:p>
          <a:p>
            <a:pPr>
              <a:spcBef>
                <a:spcPct val="0"/>
              </a:spcBef>
            </a:pPr>
            <a:r>
              <a:rPr lang="ja-JP" altLang="en-US" sz="1600" dirty="0"/>
              <a:t>　　　神戸市でも、国と連携して、「</a:t>
            </a:r>
            <a:r>
              <a:rPr lang="en-US" altLang="ja-JP" sz="1600" dirty="0"/>
              <a:t>KOBE COOL</a:t>
            </a:r>
          </a:p>
          <a:p>
            <a:pPr>
              <a:spcBef>
                <a:spcPct val="0"/>
              </a:spcBef>
            </a:pPr>
            <a:r>
              <a:rPr lang="ja-JP" altLang="en-US" sz="1600" dirty="0"/>
              <a:t>　　　</a:t>
            </a:r>
            <a:r>
              <a:rPr lang="en-US" altLang="ja-JP" sz="1600" dirty="0"/>
              <a:t>CHOICE</a:t>
            </a:r>
            <a:r>
              <a:rPr lang="ja-JP" altLang="en-US" sz="1600" dirty="0"/>
              <a:t>」をキャッチフレーズに、省エネを広める</a:t>
            </a:r>
            <a:endParaRPr lang="en-US" altLang="ja-JP" sz="1600" dirty="0"/>
          </a:p>
          <a:p>
            <a:pPr>
              <a:spcBef>
                <a:spcPct val="0"/>
              </a:spcBef>
            </a:pPr>
            <a:r>
              <a:rPr lang="ja-JP" altLang="en-US" sz="1600" dirty="0"/>
              <a:t>　　　取組を進めています。</a:t>
            </a:r>
            <a:endParaRPr lang="en-US" altLang="ja-JP" sz="1600" dirty="0"/>
          </a:p>
        </p:txBody>
      </p:sp>
      <p:sp>
        <p:nvSpPr>
          <p:cNvPr id="4" name="スライド番号プレースホルダー 3"/>
          <p:cNvSpPr>
            <a:spLocks noGrp="1"/>
          </p:cNvSpPr>
          <p:nvPr>
            <p:ph type="sldNum" sz="quarter" idx="10"/>
          </p:nvPr>
        </p:nvSpPr>
        <p:spPr/>
        <p:txBody>
          <a:bodyPr/>
          <a:lstStyle/>
          <a:p>
            <a:fld id="{6B295672-B019-4023-B8F2-B658785653BC}" type="slidenum">
              <a:rPr kumimoji="1" lang="ja-JP" altLang="en-US" smtClean="0"/>
              <a:t>28</a:t>
            </a:fld>
            <a:endParaRPr kumimoji="1" lang="ja-JP" altLang="en-US"/>
          </a:p>
        </p:txBody>
      </p:sp>
    </p:spTree>
    <p:extLst>
      <p:ext uri="{BB962C8B-B14F-4D97-AF65-F5344CB8AC3E}">
        <p14:creationId xmlns:p14="http://schemas.microsoft.com/office/powerpoint/2010/main" val="9773680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spcBef>
                <a:spcPct val="0"/>
              </a:spcBef>
            </a:pPr>
            <a:r>
              <a:rPr lang="ja-JP" altLang="en-US" sz="1600" dirty="0"/>
              <a:t>＜クイズ②の回答＞</a:t>
            </a:r>
            <a:endParaRPr lang="en-US" altLang="ja-JP" sz="1600" dirty="0"/>
          </a:p>
          <a:p>
            <a:pPr>
              <a:spcBef>
                <a:spcPct val="0"/>
              </a:spcBef>
            </a:pPr>
            <a:r>
              <a:rPr lang="ja-JP" altLang="en-US" sz="1600" u="sng" dirty="0"/>
              <a:t>Ｑ６．再生可能エネルギー</a:t>
            </a:r>
            <a:endParaRPr lang="en-US" altLang="ja-JP" sz="1600" u="sng" dirty="0"/>
          </a:p>
          <a:p>
            <a:pPr>
              <a:spcBef>
                <a:spcPct val="0"/>
              </a:spcBef>
            </a:pPr>
            <a:r>
              <a:rPr lang="ja-JP" altLang="en-US" sz="1600" dirty="0"/>
              <a:t>　　　晴天が多く、日照時間に恵まれている神戸市では、</a:t>
            </a:r>
            <a:endParaRPr lang="en-US" altLang="ja-JP" sz="1600" dirty="0"/>
          </a:p>
          <a:p>
            <a:pPr>
              <a:spcBef>
                <a:spcPct val="0"/>
              </a:spcBef>
            </a:pPr>
            <a:r>
              <a:rPr lang="ja-JP" altLang="en-US" sz="1600" dirty="0"/>
              <a:t>　　　住宅用太陽光発電システムの普及が進んでいます。</a:t>
            </a:r>
            <a:endParaRPr lang="en-US" altLang="ja-JP" sz="1600" dirty="0"/>
          </a:p>
          <a:p>
            <a:pPr>
              <a:spcBef>
                <a:spcPct val="0"/>
              </a:spcBef>
            </a:pPr>
            <a:r>
              <a:rPr lang="ja-JP" altLang="en-US" sz="1600" u="sng" dirty="0"/>
              <a:t>Ｑ７．バイオマス</a:t>
            </a:r>
            <a:endParaRPr lang="en-US" altLang="ja-JP" sz="1600" u="sng" dirty="0"/>
          </a:p>
          <a:p>
            <a:pPr>
              <a:spcBef>
                <a:spcPct val="0"/>
              </a:spcBef>
            </a:pPr>
            <a:r>
              <a:rPr lang="ja-JP" altLang="en-US" sz="1600" dirty="0"/>
              <a:t>　　　木材、家畜の排泄物、食品廃棄物、下水汚泥など</a:t>
            </a:r>
            <a:endParaRPr lang="en-US" altLang="ja-JP" sz="1600" dirty="0"/>
          </a:p>
          <a:p>
            <a:pPr>
              <a:spcBef>
                <a:spcPct val="0"/>
              </a:spcBef>
            </a:pPr>
            <a:r>
              <a:rPr lang="ja-JP" altLang="en-US" sz="1600" dirty="0"/>
              <a:t>　　　様々な種類があります。</a:t>
            </a:r>
            <a:endParaRPr lang="en-US" altLang="ja-JP" sz="1600" dirty="0"/>
          </a:p>
          <a:p>
            <a:pPr>
              <a:spcBef>
                <a:spcPct val="0"/>
              </a:spcBef>
            </a:pPr>
            <a:r>
              <a:rPr lang="ja-JP" altLang="en-US" sz="1600" u="sng" dirty="0"/>
              <a:t>Ｑ８．①温室効果ガスの排出量が減る、</a:t>
            </a:r>
            <a:endParaRPr lang="en-US" altLang="ja-JP" sz="1600" u="sng" dirty="0"/>
          </a:p>
          <a:p>
            <a:pPr>
              <a:spcBef>
                <a:spcPct val="0"/>
              </a:spcBef>
            </a:pPr>
            <a:r>
              <a:rPr lang="ja-JP" altLang="en-US" sz="1600" dirty="0"/>
              <a:t>　　　</a:t>
            </a:r>
            <a:r>
              <a:rPr lang="ja-JP" altLang="en-US" sz="1600" u="sng" dirty="0"/>
              <a:t>②災害時にもエネルギーを使うことができる、</a:t>
            </a:r>
            <a:endParaRPr lang="en-US" altLang="ja-JP" sz="1600" u="sng" dirty="0"/>
          </a:p>
          <a:p>
            <a:pPr>
              <a:spcBef>
                <a:spcPct val="0"/>
              </a:spcBef>
            </a:pPr>
            <a:r>
              <a:rPr lang="ja-JP" altLang="en-US" sz="1600" dirty="0"/>
              <a:t>　　　</a:t>
            </a:r>
            <a:r>
              <a:rPr lang="ja-JP" altLang="en-US" sz="1600" u="sng" dirty="0"/>
              <a:t>③エネルギー自給率の向上、　など</a:t>
            </a:r>
            <a:endParaRPr lang="en-US" altLang="ja-JP" sz="1600" u="sng" dirty="0"/>
          </a:p>
          <a:p>
            <a:pPr>
              <a:spcBef>
                <a:spcPct val="0"/>
              </a:spcBef>
            </a:pPr>
            <a:r>
              <a:rPr lang="ja-JP" altLang="en-US" sz="1600" u="sng" dirty="0"/>
              <a:t>Ｑ９．水素</a:t>
            </a:r>
            <a:endParaRPr lang="en-US" altLang="ja-JP" sz="1600" u="sng" dirty="0"/>
          </a:p>
          <a:p>
            <a:r>
              <a:rPr lang="ja-JP" altLang="en-US" sz="1600" dirty="0"/>
              <a:t>　　　ほかにも、ハイパワーであること、エネルギーを</a:t>
            </a:r>
            <a:endParaRPr lang="en-US" altLang="ja-JP" sz="1600" dirty="0"/>
          </a:p>
          <a:p>
            <a:r>
              <a:rPr lang="ja-JP" altLang="en-US" sz="1600" dirty="0"/>
              <a:t>　　　大量に貯めて運ぶことができる、などの特徴が</a:t>
            </a:r>
            <a:endParaRPr lang="en-US" altLang="ja-JP" sz="1600" dirty="0"/>
          </a:p>
          <a:p>
            <a:r>
              <a:rPr lang="ja-JP" altLang="en-US" sz="1600" dirty="0"/>
              <a:t>　　　あります。</a:t>
            </a:r>
            <a:endParaRPr lang="en-US" altLang="ja-JP" sz="1600" dirty="0"/>
          </a:p>
          <a:p>
            <a:pPr>
              <a:spcBef>
                <a:spcPct val="0"/>
              </a:spcBef>
            </a:pPr>
            <a:r>
              <a:rPr lang="ja-JP" altLang="en-US" sz="1600" u="sng" dirty="0"/>
              <a:t>Ｑ</a:t>
            </a:r>
            <a:r>
              <a:rPr lang="en-US" altLang="ja-JP" sz="1600" u="sng" dirty="0"/>
              <a:t>10</a:t>
            </a:r>
            <a:r>
              <a:rPr lang="ja-JP" altLang="en-US" sz="1600" u="sng" dirty="0" err="1"/>
              <a:t>．</a:t>
            </a:r>
            <a:r>
              <a:rPr lang="ja-JP" altLang="en-US" sz="1600" u="sng" dirty="0"/>
              <a:t>ＦＣＶ（燃料電池自動車）</a:t>
            </a:r>
            <a:endParaRPr lang="en-US" altLang="ja-JP" sz="1600" u="sng" dirty="0"/>
          </a:p>
          <a:p>
            <a:pPr>
              <a:spcBef>
                <a:spcPct val="0"/>
              </a:spcBef>
            </a:pPr>
            <a:r>
              <a:rPr lang="ja-JP" altLang="en-US" sz="1600" dirty="0"/>
              <a:t>　　　</a:t>
            </a:r>
            <a:r>
              <a:rPr lang="en-US" altLang="ja-JP" sz="1600" dirty="0"/>
              <a:t>Fuel Cell Vehicle</a:t>
            </a:r>
            <a:r>
              <a:rPr lang="ja-JP" altLang="en-US" sz="1600" dirty="0"/>
              <a:t>の略。走行中に排出されるのは</a:t>
            </a:r>
            <a:endParaRPr lang="en-US" altLang="ja-JP" sz="1600" dirty="0"/>
          </a:p>
          <a:p>
            <a:pPr>
              <a:spcBef>
                <a:spcPct val="0"/>
              </a:spcBef>
            </a:pPr>
            <a:r>
              <a:rPr lang="ja-JP" altLang="en-US" sz="1600" dirty="0"/>
              <a:t>　　　水だけで、電気自動車を充電するよりも短い時間で</a:t>
            </a:r>
            <a:endParaRPr lang="en-US" altLang="ja-JP" sz="1600" dirty="0"/>
          </a:p>
          <a:p>
            <a:pPr>
              <a:spcBef>
                <a:spcPct val="0"/>
              </a:spcBef>
            </a:pPr>
            <a:r>
              <a:rPr lang="ja-JP" altLang="en-US" sz="1600" dirty="0"/>
              <a:t>　　　水素を充填することができます。</a:t>
            </a:r>
          </a:p>
        </p:txBody>
      </p:sp>
      <p:sp>
        <p:nvSpPr>
          <p:cNvPr id="4" name="スライド番号プレースホルダー 3"/>
          <p:cNvSpPr>
            <a:spLocks noGrp="1"/>
          </p:cNvSpPr>
          <p:nvPr>
            <p:ph type="sldNum" sz="quarter" idx="10"/>
          </p:nvPr>
        </p:nvSpPr>
        <p:spPr/>
        <p:txBody>
          <a:bodyPr/>
          <a:lstStyle/>
          <a:p>
            <a:fld id="{6B295672-B019-4023-B8F2-B658785653BC}" type="slidenum">
              <a:rPr kumimoji="1" lang="ja-JP" altLang="en-US" smtClean="0"/>
              <a:t>29</a:t>
            </a:fld>
            <a:endParaRPr kumimoji="1" lang="ja-JP" altLang="en-US"/>
          </a:p>
        </p:txBody>
      </p:sp>
    </p:spTree>
    <p:extLst>
      <p:ext uri="{BB962C8B-B14F-4D97-AF65-F5344CB8AC3E}">
        <p14:creationId xmlns:p14="http://schemas.microsoft.com/office/powerpoint/2010/main" val="977368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9"/>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D08C636A-1682-4981-8A7A-3E9AB2F209EB}" type="datetime1">
              <a:rPr kumimoji="1" lang="ja-JP" altLang="en-US" smtClean="0"/>
              <a:t>2021/4/13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5D71D99-324F-954A-AB79-333264EAF326}" type="slidenum">
              <a:rPr kumimoji="1" lang="ja-JP" altLang="en-US" smtClean="0"/>
              <a:t>‹#›</a:t>
            </a:fld>
            <a:endParaRPr kumimoji="1" lang="ja-JP" altLang="en-US"/>
          </a:p>
        </p:txBody>
      </p:sp>
    </p:spTree>
    <p:extLst>
      <p:ext uri="{BB962C8B-B14F-4D97-AF65-F5344CB8AC3E}">
        <p14:creationId xmlns:p14="http://schemas.microsoft.com/office/powerpoint/2010/main" val="210747421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p:txBody>
          <a:bodyPr/>
          <a:lstStyle/>
          <a:p>
            <a:fld id="{2538645E-56D6-4C61-BC66-FB0A264641F8}" type="datetime1">
              <a:rPr kumimoji="1" lang="ja-JP" altLang="en-US" smtClean="0"/>
              <a:t>2021/4/13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5D71D99-324F-954A-AB79-333264EAF326}" type="slidenum">
              <a:rPr kumimoji="1" lang="ja-JP" altLang="en-US" smtClean="0"/>
              <a:t>‹#›</a:t>
            </a:fld>
            <a:endParaRPr kumimoji="1" lang="ja-JP" altLang="en-US"/>
          </a:p>
        </p:txBody>
      </p:sp>
      <p:sp>
        <p:nvSpPr>
          <p:cNvPr id="8" name="タイトル 7"/>
          <p:cNvSpPr>
            <a:spLocks noGrp="1"/>
          </p:cNvSpPr>
          <p:nvPr>
            <p:ph type="title"/>
          </p:nvPr>
        </p:nvSpPr>
        <p:spPr/>
        <p:txBody>
          <a:bodyPr/>
          <a:lstStyle/>
          <a:p>
            <a:r>
              <a:rPr kumimoji="1" lang="ja-JP" altLang="en-US" dirty="0" smtClean="0"/>
              <a:t>マスター タイトルの書式設定</a:t>
            </a:r>
            <a:endParaRPr kumimoji="1" lang="ja-JP" altLang="en-US" dirty="0"/>
          </a:p>
        </p:txBody>
      </p:sp>
      <p:sp>
        <p:nvSpPr>
          <p:cNvPr id="9" name="正方形/長方形 8"/>
          <p:cNvSpPr/>
          <p:nvPr userDrawn="1"/>
        </p:nvSpPr>
        <p:spPr>
          <a:xfrm>
            <a:off x="1" y="887501"/>
            <a:ext cx="7710985" cy="36000"/>
          </a:xfrm>
          <a:prstGeom prst="rect">
            <a:avLst/>
          </a:prstGeom>
          <a:solidFill>
            <a:srgbClr val="66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userDrawn="1"/>
        </p:nvSpPr>
        <p:spPr>
          <a:xfrm>
            <a:off x="1" y="952121"/>
            <a:ext cx="7710985" cy="108000"/>
          </a:xfrm>
          <a:prstGeom prst="rect">
            <a:avLst/>
          </a:prstGeom>
          <a:solidFill>
            <a:srgbClr val="66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5139718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1"/>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6"/>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71035B32-C183-4D2E-A3C8-C790C672FD6D}" type="datetime1">
              <a:rPr kumimoji="1" lang="ja-JP" altLang="en-US" smtClean="0"/>
              <a:t>2021/4/13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5D71D99-324F-954A-AB79-333264EAF326}" type="slidenum">
              <a:rPr kumimoji="1" lang="ja-JP" altLang="en-US" smtClean="0"/>
              <a:t>‹#›</a:t>
            </a:fld>
            <a:endParaRPr kumimoji="1" lang="ja-JP" altLang="en-US"/>
          </a:p>
        </p:txBody>
      </p:sp>
    </p:spTree>
    <p:extLst>
      <p:ext uri="{BB962C8B-B14F-4D97-AF65-F5344CB8AC3E}">
        <p14:creationId xmlns:p14="http://schemas.microsoft.com/office/powerpoint/2010/main" val="92273005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1CAC5E77-9FB2-43FC-AF94-797FC64AFE94}" type="datetime1">
              <a:rPr kumimoji="1" lang="ja-JP" altLang="en-US" smtClean="0"/>
              <a:t>2021/4/13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5D71D99-324F-954A-AB79-333264EAF326}" type="slidenum">
              <a:rPr kumimoji="1" lang="ja-JP" altLang="en-US" smtClean="0"/>
              <a:t>‹#›</a:t>
            </a:fld>
            <a:endParaRPr kumimoji="1" lang="ja-JP" altLang="en-US"/>
          </a:p>
        </p:txBody>
      </p:sp>
    </p:spTree>
    <p:extLst>
      <p:ext uri="{BB962C8B-B14F-4D97-AF65-F5344CB8AC3E}">
        <p14:creationId xmlns:p14="http://schemas.microsoft.com/office/powerpoint/2010/main" val="387515443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2"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9"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3C7481D3-F1D3-44E0-98F3-32229EAE19C7}" type="datetime1">
              <a:rPr kumimoji="1" lang="ja-JP" altLang="en-US" smtClean="0"/>
              <a:t>2021/4/13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B5D71D99-324F-954A-AB79-333264EAF326}" type="slidenum">
              <a:rPr kumimoji="1" lang="ja-JP" altLang="en-US" smtClean="0"/>
              <a:t>‹#›</a:t>
            </a:fld>
            <a:endParaRPr kumimoji="1" lang="ja-JP" altLang="en-US"/>
          </a:p>
        </p:txBody>
      </p:sp>
    </p:spTree>
    <p:extLst>
      <p:ext uri="{BB962C8B-B14F-4D97-AF65-F5344CB8AC3E}">
        <p14:creationId xmlns:p14="http://schemas.microsoft.com/office/powerpoint/2010/main" val="4060956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73DE4553-B721-4AFF-9213-9024697D613C}" type="datetime1">
              <a:rPr kumimoji="1" lang="ja-JP" altLang="en-US" smtClean="0"/>
              <a:t>2021/4/13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B5D71D99-324F-954A-AB79-333264EAF326}" type="slidenum">
              <a:rPr kumimoji="1" lang="ja-JP" altLang="en-US" smtClean="0"/>
              <a:t>‹#›</a:t>
            </a:fld>
            <a:endParaRPr kumimoji="1" lang="ja-JP" altLang="en-US"/>
          </a:p>
        </p:txBody>
      </p:sp>
    </p:spTree>
    <p:extLst>
      <p:ext uri="{BB962C8B-B14F-4D97-AF65-F5344CB8AC3E}">
        <p14:creationId xmlns:p14="http://schemas.microsoft.com/office/powerpoint/2010/main" val="392824076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40B5AB1-C30A-40C8-9033-5B456ED8F1D9}" type="datetime1">
              <a:rPr kumimoji="1" lang="ja-JP" altLang="en-US" smtClean="0"/>
              <a:t>2021/4/13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B5D71D99-324F-954A-AB79-333264EAF326}" type="slidenum">
              <a:rPr kumimoji="1" lang="ja-JP" altLang="en-US" smtClean="0"/>
              <a:t>‹#›</a:t>
            </a:fld>
            <a:endParaRPr kumimoji="1" lang="ja-JP" altLang="en-US"/>
          </a:p>
        </p:txBody>
      </p:sp>
    </p:spTree>
    <p:extLst>
      <p:ext uri="{BB962C8B-B14F-4D97-AF65-F5344CB8AC3E}">
        <p14:creationId xmlns:p14="http://schemas.microsoft.com/office/powerpoint/2010/main" val="353687439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3"/>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4D7C8F-4DD5-4B70-926B-E8006DF91FAE}" type="datetime1">
              <a:rPr lang="ja-JP" altLang="en-US" smtClean="0"/>
              <a:t>2021/4/13</a:t>
            </a:fld>
            <a:endParaRPr lang="en-US" dirty="0"/>
          </a:p>
        </p:txBody>
      </p:sp>
      <p:sp>
        <p:nvSpPr>
          <p:cNvPr id="5" name="フッター プレースホルダー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スライド番号プレースホルダー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DF745-7D3F-47F4-83A3-874385CFAA69}" type="slidenum">
              <a:rPr lang="en-US" smtClean="0"/>
              <a:pPr/>
              <a:t>‹#›</a:t>
            </a:fld>
            <a:endParaRPr lang="en-US" dirty="0"/>
          </a:p>
        </p:txBody>
      </p:sp>
      <p:pic>
        <p:nvPicPr>
          <p:cNvPr id="7" name="図 6"/>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909546" y="279000"/>
            <a:ext cx="908333" cy="910571"/>
          </a:xfrm>
          <a:prstGeom prst="rect">
            <a:avLst/>
          </a:prstGeom>
        </p:spPr>
      </p:pic>
    </p:spTree>
    <p:extLst>
      <p:ext uri="{BB962C8B-B14F-4D97-AF65-F5344CB8AC3E}">
        <p14:creationId xmlns:p14="http://schemas.microsoft.com/office/powerpoint/2010/main" val="146341440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p:timing>
    <p:tnLst>
      <p:par>
        <p:cTn id="1" dur="indefinite" restart="never" nodeType="tmRoot"/>
      </p:par>
    </p:tnLst>
  </p:timing>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7.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28.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1.jpg"/><Relationship Id="rId4" Type="http://schemas.openxmlformats.org/officeDocument/2006/relationships/image" Target="../media/image26.jpg"/></Relationships>
</file>

<file path=ppt/slides/_rels/slide8.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image" Target="../media/image29.jpg"/><Relationship Id="rId7" Type="http://schemas.openxmlformats.org/officeDocument/2006/relationships/image" Target="../media/image33.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2.jp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1.png"/><Relationship Id="rId11" Type="http://schemas.openxmlformats.org/officeDocument/2006/relationships/image" Target="../media/image56.jpeg"/><Relationship Id="rId5" Type="http://schemas.openxmlformats.org/officeDocument/2006/relationships/image" Target="../media/image50.png"/><Relationship Id="rId10" Type="http://schemas.openxmlformats.org/officeDocument/2006/relationships/image" Target="../media/image55.jpeg"/><Relationship Id="rId4" Type="http://schemas.openxmlformats.org/officeDocument/2006/relationships/image" Target="../media/image49.png"/><Relationship Id="rId9" Type="http://schemas.openxmlformats.org/officeDocument/2006/relationships/image" Target="../media/image54.jpeg"/></Relationships>
</file>

<file path=ppt/slides/_rels/slide15.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jpeg"/><Relationship Id="rId7"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4.jpg"/><Relationship Id="rId5" Type="http://schemas.microsoft.com/office/2007/relationships/hdphoto" Target="../media/hdphoto1.wdp"/><Relationship Id="rId10" Type="http://schemas.openxmlformats.org/officeDocument/2006/relationships/image" Target="../media/image63.wmf"/><Relationship Id="rId4" Type="http://schemas.openxmlformats.org/officeDocument/2006/relationships/image" Target="../media/image58.png"/><Relationship Id="rId9" Type="http://schemas.openxmlformats.org/officeDocument/2006/relationships/image" Target="../media/image62.png"/></Relationships>
</file>

<file path=ppt/slides/_rels/slide1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5.jpg"/></Relationships>
</file>

<file path=ppt/slides/_rels/slide17.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6.jpeg"/><Relationship Id="rId7" Type="http://schemas.openxmlformats.org/officeDocument/2006/relationships/image" Target="../media/image69.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8.jpg"/><Relationship Id="rId11" Type="http://schemas.openxmlformats.org/officeDocument/2006/relationships/image" Target="../media/image47.jpeg"/><Relationship Id="rId5" Type="http://schemas.openxmlformats.org/officeDocument/2006/relationships/image" Target="../media/image67.png"/><Relationship Id="rId10" Type="http://schemas.openxmlformats.org/officeDocument/2006/relationships/image" Target="../media/image72.wmf"/><Relationship Id="rId4" Type="http://schemas.openxmlformats.org/officeDocument/2006/relationships/slide" Target="slide27.xml"/><Relationship Id="rId9" Type="http://schemas.openxmlformats.org/officeDocument/2006/relationships/image" Target="../media/image71.png"/></Relationships>
</file>

<file path=ppt/slides/_rels/slide1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74.jpg"/></Relationships>
</file>

<file path=ppt/slides/_rels/slide1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20.xml.rels><?xml version="1.0" encoding="UTF-8" standalone="yes"?>
<Relationships xmlns="http://schemas.openxmlformats.org/package/2006/relationships"><Relationship Id="rId3" Type="http://schemas.openxmlformats.org/officeDocument/2006/relationships/image" Target="../media/image77.jpg"/><Relationship Id="rId7" Type="http://schemas.microsoft.com/office/2007/relationships/hdphoto" Target="../media/hdphoto2.wdp"/><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g"/></Relationships>
</file>

<file path=ppt/slides/_rels/slide2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5.jpg"/><Relationship Id="rId5" Type="http://schemas.openxmlformats.org/officeDocument/2006/relationships/image" Target="../media/image83.png"/><Relationship Id="rId4" Type="http://schemas.openxmlformats.org/officeDocument/2006/relationships/image" Target="../media/image82.png"/></Relationships>
</file>

<file path=ppt/slides/_rels/slide2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68.jpg"/></Relationships>
</file>

<file path=ppt/slides/_rels/slide23.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85.png"/><Relationship Id="rId7" Type="http://schemas.openxmlformats.org/officeDocument/2006/relationships/image" Target="../media/image88.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3.jpg"/><Relationship Id="rId5" Type="http://schemas.openxmlformats.org/officeDocument/2006/relationships/image" Target="../media/image87.jpeg"/><Relationship Id="rId4" Type="http://schemas.openxmlformats.org/officeDocument/2006/relationships/image" Target="../media/image86.jpeg"/><Relationship Id="rId9" Type="http://schemas.openxmlformats.org/officeDocument/2006/relationships/image" Target="../media/image89.png"/></Relationships>
</file>

<file path=ppt/slides/_rels/slide2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92.jpg"/><Relationship Id="rId4" Type="http://schemas.openxmlformats.org/officeDocument/2006/relationships/image" Target="../media/image91.jpg"/></Relationships>
</file>

<file path=ppt/slides/_rels/slide2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94.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1" y="1787857"/>
            <a:ext cx="9148313" cy="1744355"/>
          </a:xfrm>
          <a:prstGeom prst="rect">
            <a:avLst/>
          </a:prstGeom>
          <a:solidFill>
            <a:srgbClr val="66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サブタイトル 5"/>
          <p:cNvSpPr>
            <a:spLocks noGrp="1"/>
          </p:cNvSpPr>
          <p:nvPr>
            <p:ph type="subTitle" idx="1"/>
          </p:nvPr>
        </p:nvSpPr>
        <p:spPr>
          <a:xfrm>
            <a:off x="1516720" y="5306353"/>
            <a:ext cx="6135731" cy="654001"/>
          </a:xfrm>
        </p:spPr>
        <p:txBody>
          <a:bodyPr>
            <a:noAutofit/>
          </a:bodyPr>
          <a:lstStyle/>
          <a:p>
            <a:r>
              <a:rPr lang="ja-JP" altLang="en-US" b="1" dirty="0" smtClean="0">
                <a:solidFill>
                  <a:schemeClr val="tx1">
                    <a:lumMod val="95000"/>
                    <a:lumOff val="5000"/>
                  </a:schemeClr>
                </a:solidFill>
                <a:latin typeface="メイリオ" panose="020B0604030504040204" pitchFamily="50" charset="-128"/>
                <a:ea typeface="メイリオ" panose="020B0604030504040204" pitchFamily="50" charset="-128"/>
                <a:cs typeface="メイリオ" panose="020B0604030504040204" pitchFamily="50" charset="-128"/>
              </a:rPr>
              <a:t>神戸市 環境局</a:t>
            </a:r>
            <a:endParaRPr kumimoji="1" lang="ja-JP" altLang="en-US" b="1" dirty="0">
              <a:solidFill>
                <a:schemeClr val="tx1">
                  <a:lumMod val="95000"/>
                  <a:lumOff val="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2"/>
          <p:cNvSpPr>
            <a:spLocks noGrp="1"/>
          </p:cNvSpPr>
          <p:nvPr>
            <p:ph type="sldNum" sz="quarter" idx="12"/>
          </p:nvPr>
        </p:nvSpPr>
        <p:spPr/>
        <p:txBody>
          <a:bodyPr/>
          <a:lstStyle/>
          <a:p>
            <a:fld id="{B5D71D99-324F-954A-AB79-333264EAF326}" type="slidenum">
              <a:rPr kumimoji="1" lang="ja-JP" altLang="en-US" smtClean="0"/>
              <a:t>1</a:t>
            </a:fld>
            <a:endParaRPr kumimoji="1" lang="ja-JP" altLang="en-US"/>
          </a:p>
        </p:txBody>
      </p:sp>
      <p:sp>
        <p:nvSpPr>
          <p:cNvPr id="8" name="正方形/長方形 7"/>
          <p:cNvSpPr/>
          <p:nvPr/>
        </p:nvSpPr>
        <p:spPr bwMode="auto">
          <a:xfrm>
            <a:off x="-9335" y="1842447"/>
            <a:ext cx="9187840" cy="1263855"/>
          </a:xfrm>
          <a:prstGeom prst="rect">
            <a:avLst/>
          </a:prstGeom>
          <a:noFill/>
          <a:ln w="9525" cap="flat" cmpd="sng" algn="ctr">
            <a:noFill/>
            <a:prstDash val="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ja-JP" altLang="en-US" sz="4000" b="1" dirty="0" smtClean="0">
                <a:solidFill>
                  <a:schemeClr val="bg1"/>
                </a:solidFill>
                <a:effectLst>
                  <a:glow rad="139700">
                    <a:schemeClr val="accent1">
                      <a:satMod val="175000"/>
                      <a:alpha val="40000"/>
                    </a:schemeClr>
                  </a:glow>
                </a:effectLst>
                <a:latin typeface="メイリオ" panose="020B0604030504040204" pitchFamily="50" charset="-128"/>
                <a:ea typeface="メイリオ" panose="020B0604030504040204" pitchFamily="50" charset="-128"/>
                <a:cs typeface="メイリオ" panose="020B0604030504040204" pitchFamily="50" charset="-128"/>
              </a:rPr>
              <a:t>神戸市の地球温暖化対策</a:t>
            </a:r>
            <a:endParaRPr lang="en-US" altLang="ja-JP" sz="4000" b="1" dirty="0" smtClean="0">
              <a:solidFill>
                <a:schemeClr val="bg1"/>
              </a:solidFill>
              <a:effectLst>
                <a:glow rad="139700">
                  <a:schemeClr val="accent1">
                    <a:satMod val="175000"/>
                    <a:alpha val="40000"/>
                  </a:schemeClr>
                </a:glow>
              </a:effectLst>
              <a:latin typeface="メイリオ" panose="020B0604030504040204" pitchFamily="50" charset="-128"/>
              <a:ea typeface="メイリオ" panose="020B0604030504040204" pitchFamily="50" charset="-128"/>
              <a:cs typeface="メイリオ" panose="020B0604030504040204" pitchFamily="50" charset="-128"/>
            </a:endParaRPr>
          </a:p>
          <a:p>
            <a:pPr algn="ctr" defTabSz="914400" fontAlgn="base">
              <a:spcBef>
                <a:spcPct val="0"/>
              </a:spcBef>
              <a:spcAft>
                <a:spcPct val="0"/>
              </a:spcAft>
            </a:pPr>
            <a:r>
              <a:rPr lang="ja-JP" altLang="en-US" sz="2500" b="1" dirty="0" smtClean="0">
                <a:solidFill>
                  <a:schemeClr val="bg1"/>
                </a:solidFill>
                <a:effectLst>
                  <a:glow rad="139700">
                    <a:schemeClr val="accent1">
                      <a:satMod val="175000"/>
                      <a:alpha val="40000"/>
                    </a:schemeClr>
                  </a:glow>
                </a:effectLst>
                <a:latin typeface="メイリオ" panose="020B0604030504040204" pitchFamily="50" charset="-128"/>
                <a:ea typeface="メイリオ" panose="020B0604030504040204" pitchFamily="50" charset="-128"/>
                <a:cs typeface="メイリオ" panose="020B0604030504040204" pitchFamily="50" charset="-128"/>
              </a:rPr>
              <a:t>～二酸化炭素の排出が少ないくらしと社会をめざして～</a:t>
            </a:r>
            <a:endParaRPr lang="en-US" altLang="ja-JP" sz="2500" b="1" dirty="0">
              <a:solidFill>
                <a:schemeClr val="bg1"/>
              </a:solidFill>
              <a:effectLst>
                <a:glow rad="139700">
                  <a:schemeClr val="accent1">
                    <a:satMod val="175000"/>
                    <a:alpha val="40000"/>
                  </a:schemeClr>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4383" y="5853383"/>
            <a:ext cx="1635241" cy="678384"/>
          </a:xfrm>
          <a:prstGeom prst="rect">
            <a:avLst/>
          </a:prstGeom>
        </p:spPr>
      </p:pic>
      <p:pic>
        <p:nvPicPr>
          <p:cNvPr id="1026" name="Picture 2" descr="\\file.kobe.local\top\02_作業文書\01_組織\平成30年度\09_環境局\01_環境政策部\02_環境貢献都市課\13_その他\くらしのエコチェック\くらしのエコチェック（中学生版）見直し\Wエコ発電.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9776" y="3528879"/>
            <a:ext cx="3037671" cy="1404000"/>
          </a:xfrm>
          <a:prstGeom prst="rect">
            <a:avLst/>
          </a:prstGeom>
          <a:noFill/>
          <a:extLst>
            <a:ext uri="{909E8E84-426E-40DD-AFC4-6F175D3DCCD1}">
              <a14:hiddenFill xmlns:a14="http://schemas.microsoft.com/office/drawing/2010/main">
                <a:solidFill>
                  <a:srgbClr val="FFFFFF"/>
                </a:solidFill>
              </a14:hiddenFill>
            </a:ext>
          </a:extLst>
        </p:spPr>
      </p:pic>
      <p:pic>
        <p:nvPicPr>
          <p:cNvPr id="10" name="図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839" y="3520936"/>
            <a:ext cx="3166917" cy="1404000"/>
          </a:xfrm>
          <a:prstGeom prst="rect">
            <a:avLst/>
          </a:prstGeom>
        </p:spPr>
      </p:pic>
      <p:pic>
        <p:nvPicPr>
          <p:cNvPr id="7" name="図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57708" y="3518683"/>
            <a:ext cx="3235245" cy="1404000"/>
          </a:xfrm>
          <a:prstGeom prst="rect">
            <a:avLst/>
          </a:prstGeom>
        </p:spPr>
      </p:pic>
      <p:pic>
        <p:nvPicPr>
          <p:cNvPr id="9" name="図 8" descr="blue修正.png"/>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15767" y="3016948"/>
            <a:ext cx="9180000" cy="513643"/>
          </a:xfrm>
          <a:prstGeom prst="rect">
            <a:avLst/>
          </a:prstGeom>
        </p:spPr>
      </p:pic>
      <p:sp>
        <p:nvSpPr>
          <p:cNvPr id="5" name="正方形/長方形 4"/>
          <p:cNvSpPr/>
          <p:nvPr/>
        </p:nvSpPr>
        <p:spPr>
          <a:xfrm>
            <a:off x="-19049" y="3514929"/>
            <a:ext cx="9180000" cy="202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15765" y="1674863"/>
            <a:ext cx="9173209" cy="54000"/>
          </a:xfrm>
          <a:prstGeom prst="rect">
            <a:avLst/>
          </a:prstGeom>
          <a:solidFill>
            <a:srgbClr val="66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925456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角丸四角形 19"/>
          <p:cNvSpPr>
            <a:spLocks noChangeArrowheads="1"/>
          </p:cNvSpPr>
          <p:nvPr/>
        </p:nvSpPr>
        <p:spPr bwMode="auto">
          <a:xfrm>
            <a:off x="478869" y="1270524"/>
            <a:ext cx="4884703" cy="1123813"/>
          </a:xfrm>
          <a:prstGeom prst="roundRect">
            <a:avLst>
              <a:gd name="adj" fmla="val 0"/>
            </a:avLst>
          </a:prstGeom>
          <a:solidFill>
            <a:schemeClr val="accent6">
              <a:lumMod val="20000"/>
              <a:lumOff val="80000"/>
            </a:schemeClr>
          </a:solidFill>
          <a:ln w="38100">
            <a:solidFill>
              <a:srgbClr val="FF5050"/>
            </a:solidFill>
          </a:ln>
        </p:spPr>
        <p:txBody>
          <a:bodyPr wrap="square" anchor="ctr">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altLang="ja-JP" sz="2800" b="1" i="0" u="sng" strike="noStrike" kern="0" cap="none" spc="0" normalizeH="0" baseline="0" noProof="0" dirty="0" smtClean="0">
              <a:ln>
                <a:noFill/>
              </a:ln>
              <a:solidFill>
                <a:srgbClr val="FF5050"/>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6" name="正方形/長方形 45"/>
          <p:cNvSpPr/>
          <p:nvPr/>
        </p:nvSpPr>
        <p:spPr bwMode="auto">
          <a:xfrm>
            <a:off x="330202" y="796764"/>
            <a:ext cx="8487676" cy="5372023"/>
          </a:xfrm>
          <a:prstGeom prst="rect">
            <a:avLst/>
          </a:prstGeom>
          <a:noFill/>
          <a:ln w="9525" cap="flat" cmpd="sng" algn="ctr">
            <a:noFill/>
            <a:prstDash val="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2" name="角丸四角形 19"/>
          <p:cNvSpPr>
            <a:spLocks noChangeArrowheads="1"/>
          </p:cNvSpPr>
          <p:nvPr/>
        </p:nvSpPr>
        <p:spPr bwMode="auto">
          <a:xfrm>
            <a:off x="214344" y="885412"/>
            <a:ext cx="8820472" cy="3017851"/>
          </a:xfrm>
          <a:prstGeom prst="roundRect">
            <a:avLst>
              <a:gd name="adj" fmla="val 16667"/>
            </a:avLst>
          </a:prstGeom>
          <a:noFill/>
          <a:ln>
            <a:noFill/>
          </a:ln>
        </p:spPr>
        <p:txBody>
          <a:bodyPr wrap="square" anchor="t">
            <a:no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ja-JP" sz="2800" b="0"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2</a:t>
            </a:fld>
            <a:endParaRPr kumimoji="1" lang="ja-JP" altLang="en-US" sz="1800" dirty="0">
              <a:solidFill>
                <a:schemeClr val="tx1"/>
              </a:solidFill>
            </a:endParaRPr>
          </a:p>
        </p:txBody>
      </p:sp>
      <p:sp>
        <p:nvSpPr>
          <p:cNvPr id="13" name="角丸四角形 19"/>
          <p:cNvSpPr>
            <a:spLocks noChangeArrowheads="1"/>
          </p:cNvSpPr>
          <p:nvPr/>
        </p:nvSpPr>
        <p:spPr bwMode="auto">
          <a:xfrm>
            <a:off x="584424" y="1598789"/>
            <a:ext cx="8820472" cy="2427112"/>
          </a:xfrm>
          <a:prstGeom prst="roundRect">
            <a:avLst>
              <a:gd name="adj" fmla="val 16667"/>
            </a:avLst>
          </a:prstGeom>
          <a:noFill/>
          <a:ln>
            <a:noFill/>
          </a:ln>
        </p:spPr>
        <p:txBody>
          <a:bodyPr wrap="square" anchor="t">
            <a:no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ja-JP" sz="28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ja-JP" sz="2800" b="1" kern="0" dirty="0">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ja-JP" sz="28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ja-JP" sz="2800" b="1"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4" name="図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69" y="2707499"/>
            <a:ext cx="8134035" cy="3627225"/>
          </a:xfrm>
          <a:prstGeom prst="rect">
            <a:avLst/>
          </a:prstGeom>
        </p:spPr>
      </p:pic>
      <p:sp>
        <p:nvSpPr>
          <p:cNvPr id="15" name="角丸四角形 19"/>
          <p:cNvSpPr>
            <a:spLocks noChangeArrowheads="1"/>
          </p:cNvSpPr>
          <p:nvPr/>
        </p:nvSpPr>
        <p:spPr bwMode="auto">
          <a:xfrm>
            <a:off x="692089" y="1397175"/>
            <a:ext cx="4487909" cy="900117"/>
          </a:xfrm>
          <a:prstGeom prst="roundRect">
            <a:avLst>
              <a:gd name="adj" fmla="val 16667"/>
            </a:avLst>
          </a:prstGeom>
          <a:noFill/>
          <a:ln>
            <a:noFill/>
          </a:ln>
        </p:spPr>
        <p:txBody>
          <a:bodyPr wrap="square" anchor="t">
            <a:no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ja-JP" altLang="en-US" sz="2400" b="1" kern="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神戸市</a:t>
            </a:r>
            <a:r>
              <a:rPr kumimoji="0" lang="ja-JP" altLang="en-US" sz="2400" b="1" kern="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では</a:t>
            </a:r>
            <a:r>
              <a:rPr kumimoji="0" lang="ja-JP" altLang="en-US" sz="2400" b="1" kern="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、この</a:t>
            </a:r>
            <a:r>
              <a:rPr kumimoji="0" lang="en-US" altLang="ja-JP" sz="2400" b="1" kern="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100</a:t>
            </a:r>
            <a:r>
              <a:rPr kumimoji="0" lang="ja-JP" altLang="en-US" sz="2400" b="1" kern="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年間で</a:t>
            </a:r>
            <a:endParaRPr kumimoji="0" lang="en-US" altLang="ja-JP" sz="2400" b="1" kern="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defTabSz="914400" eaLnBrk="1" fontAlgn="base" latinLnBrk="0" hangingPunct="1">
              <a:lnSpc>
                <a:spcPct val="100000"/>
              </a:lnSpc>
              <a:spcBef>
                <a:spcPct val="0"/>
              </a:spcBef>
              <a:spcAft>
                <a:spcPct val="0"/>
              </a:spcAft>
              <a:buClrTx/>
              <a:buSzTx/>
              <a:buFontTx/>
              <a:buNone/>
              <a:tabLst/>
              <a:defRPr/>
            </a:pPr>
            <a:r>
              <a:rPr kumimoji="0" lang="ja-JP" altLang="en-US" sz="2400" b="1" kern="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平均気温が約</a:t>
            </a:r>
            <a:r>
              <a:rPr kumimoji="0" lang="en-US" altLang="ja-JP" sz="2400" b="1" kern="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1.29</a:t>
            </a:r>
            <a:r>
              <a:rPr kumimoji="0" lang="ja-JP" altLang="en-US" sz="2400" b="1" kern="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℃上昇！</a:t>
            </a:r>
            <a:endParaRPr kumimoji="0" lang="en-US" altLang="ja-JP" sz="2400" b="1" i="0" strike="noStrike" kern="0" cap="none" spc="0" normalizeH="0" baseline="0" noProof="0" dirty="0" smtClean="0">
              <a:ln>
                <a:noFill/>
              </a:ln>
              <a:solidFill>
                <a:srgbClr val="FF0000"/>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円形吹き出し 4"/>
          <p:cNvSpPr/>
          <p:nvPr/>
        </p:nvSpPr>
        <p:spPr>
          <a:xfrm>
            <a:off x="1168404" y="3388829"/>
            <a:ext cx="1475503" cy="1132284"/>
          </a:xfrm>
          <a:prstGeom prst="wedgeEllipseCallout">
            <a:avLst>
              <a:gd name="adj1" fmla="val 48018"/>
              <a:gd name="adj2" fmla="val 44554"/>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角丸四角形 19"/>
          <p:cNvSpPr>
            <a:spLocks noChangeArrowheads="1"/>
          </p:cNvSpPr>
          <p:nvPr/>
        </p:nvSpPr>
        <p:spPr bwMode="auto">
          <a:xfrm>
            <a:off x="1028702" y="3447205"/>
            <a:ext cx="1790700" cy="752891"/>
          </a:xfrm>
          <a:prstGeom prst="roundRect">
            <a:avLst>
              <a:gd name="adj" fmla="val 16667"/>
            </a:avLst>
          </a:prstGeom>
          <a:noFill/>
          <a:ln>
            <a:noFill/>
          </a:ln>
        </p:spPr>
        <p:txBody>
          <a:bodyPr wrap="square" anchor="t">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1600" b="1" kern="0" dirty="0" smtClean="0">
                <a:solidFill>
                  <a:schemeClr val="bg1"/>
                </a:solidFill>
                <a:effectLst>
                  <a:glow rad="254000">
                    <a:srgbClr val="FF0000"/>
                  </a:glow>
                </a:effectLst>
                <a:latin typeface="メイリオ" panose="020B0604030504040204" pitchFamily="50" charset="-128"/>
                <a:ea typeface="メイリオ" panose="020B0604030504040204" pitchFamily="50" charset="-128"/>
                <a:cs typeface="メイリオ" panose="020B0604030504040204" pitchFamily="50" charset="-128"/>
              </a:rPr>
              <a:t>熱帯夜</a:t>
            </a:r>
            <a:endParaRPr kumimoji="0" lang="en-US" altLang="ja-JP" sz="1600" b="1" kern="0" dirty="0" smtClean="0">
              <a:solidFill>
                <a:schemeClr val="bg1"/>
              </a:solidFill>
              <a:effectLst>
                <a:glow rad="254000">
                  <a:srgbClr val="FF0000"/>
                </a:glow>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1600" b="1" i="0" strike="noStrike" kern="0" cap="none" spc="0" normalizeH="0" baseline="0" noProof="0" dirty="0" smtClean="0">
                <a:ln>
                  <a:noFill/>
                </a:ln>
                <a:solidFill>
                  <a:schemeClr val="bg1"/>
                </a:solidFill>
                <a:effectLst>
                  <a:glow rad="254000">
                    <a:srgbClr val="FF0000"/>
                  </a:glow>
                </a:effectLst>
                <a:uLnTx/>
                <a:uFillTx/>
                <a:latin typeface="メイリオ" panose="020B0604030504040204" pitchFamily="50" charset="-128"/>
                <a:ea typeface="メイリオ" panose="020B0604030504040204" pitchFamily="50" charset="-128"/>
                <a:cs typeface="メイリオ" panose="020B0604030504040204" pitchFamily="50" charset="-128"/>
              </a:rPr>
              <a:t>（最低気温</a:t>
            </a:r>
            <a:r>
              <a:rPr kumimoji="0" lang="en-US" altLang="ja-JP" sz="1600" b="1" i="0" strike="noStrike" kern="0" cap="none" spc="0" normalizeH="0" baseline="0" noProof="0" dirty="0" smtClean="0">
                <a:ln>
                  <a:noFill/>
                </a:ln>
                <a:solidFill>
                  <a:schemeClr val="bg1"/>
                </a:solidFill>
                <a:effectLst>
                  <a:glow rad="254000">
                    <a:srgbClr val="FF0000"/>
                  </a:glow>
                </a:effectLst>
                <a:uLnTx/>
                <a:uFillTx/>
                <a:latin typeface="メイリオ" panose="020B0604030504040204" pitchFamily="50" charset="-128"/>
                <a:ea typeface="メイリオ" panose="020B0604030504040204" pitchFamily="50" charset="-128"/>
                <a:cs typeface="メイリオ" panose="020B0604030504040204" pitchFamily="50" charset="-128"/>
              </a:rPr>
              <a:t>25</a:t>
            </a:r>
            <a:r>
              <a:rPr kumimoji="0" lang="ja-JP" altLang="en-US" sz="1600" b="1" kern="0" dirty="0" smtClean="0">
                <a:solidFill>
                  <a:schemeClr val="bg1"/>
                </a:solidFill>
                <a:effectLst>
                  <a:glow rad="254000">
                    <a:srgbClr val="FF0000"/>
                  </a:glow>
                </a:effectLst>
                <a:latin typeface="メイリオ" panose="020B0604030504040204" pitchFamily="50" charset="-128"/>
                <a:ea typeface="メイリオ" panose="020B0604030504040204" pitchFamily="50" charset="-128"/>
                <a:cs typeface="メイリオ" panose="020B0604030504040204" pitchFamily="50" charset="-128"/>
              </a:rPr>
              <a:t>℃</a:t>
            </a:r>
            <a:r>
              <a:rPr kumimoji="0" lang="ja-JP" altLang="en-US" sz="1600" b="1" kern="0" dirty="0">
                <a:solidFill>
                  <a:schemeClr val="bg1"/>
                </a:solidFill>
                <a:effectLst>
                  <a:glow rad="254000">
                    <a:srgbClr val="FF0000"/>
                  </a:glow>
                </a:effectLst>
                <a:latin typeface="メイリオ" panose="020B0604030504040204" pitchFamily="50" charset="-128"/>
                <a:ea typeface="メイリオ" panose="020B0604030504040204" pitchFamily="50" charset="-128"/>
                <a:cs typeface="メイリオ" panose="020B0604030504040204" pitchFamily="50" charset="-128"/>
              </a:rPr>
              <a:t>以上</a:t>
            </a:r>
            <a:r>
              <a:rPr kumimoji="0" lang="ja-JP" altLang="en-US" sz="1600" b="1" kern="0" dirty="0" smtClean="0">
                <a:solidFill>
                  <a:schemeClr val="bg1"/>
                </a:solidFill>
                <a:effectLst>
                  <a:glow rad="254000">
                    <a:srgbClr val="FF0000"/>
                  </a:glow>
                </a:effectLst>
                <a:latin typeface="メイリオ" panose="020B0604030504040204" pitchFamily="50" charset="-128"/>
                <a:ea typeface="メイリオ" panose="020B0604030504040204" pitchFamily="50" charset="-128"/>
                <a:cs typeface="メイリオ" panose="020B0604030504040204" pitchFamily="50" charset="-128"/>
              </a:rPr>
              <a:t>の日）が</a:t>
            </a:r>
            <a:endParaRPr kumimoji="0" lang="en-US" altLang="ja-JP" sz="1600" b="1" kern="0" dirty="0" smtClean="0">
              <a:solidFill>
                <a:schemeClr val="bg1"/>
              </a:solidFill>
              <a:effectLst>
                <a:glow rad="254000">
                  <a:srgbClr val="FF0000"/>
                </a:glow>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1600" b="1" kern="0" dirty="0" smtClean="0">
                <a:solidFill>
                  <a:schemeClr val="bg1"/>
                </a:solidFill>
                <a:effectLst>
                  <a:glow rad="254000">
                    <a:srgbClr val="FF0000"/>
                  </a:glow>
                </a:effectLst>
                <a:latin typeface="メイリオ" panose="020B0604030504040204" pitchFamily="50" charset="-128"/>
                <a:ea typeface="メイリオ" panose="020B0604030504040204" pitchFamily="50" charset="-128"/>
                <a:cs typeface="メイリオ" panose="020B0604030504040204" pitchFamily="50" charset="-128"/>
              </a:rPr>
              <a:t>増加！</a:t>
            </a:r>
            <a:endParaRPr kumimoji="0" lang="en-US" altLang="ja-JP" sz="1600" b="1" i="0" strike="noStrike" kern="0" cap="none" spc="0" normalizeH="0" baseline="0" noProof="0" dirty="0" smtClean="0">
              <a:ln>
                <a:noFill/>
              </a:ln>
              <a:solidFill>
                <a:schemeClr val="bg1"/>
              </a:solidFill>
              <a:effectLst>
                <a:glow rad="254000">
                  <a:srgbClr val="FF0000"/>
                </a:glow>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円形吹き出し 16"/>
          <p:cNvSpPr/>
          <p:nvPr/>
        </p:nvSpPr>
        <p:spPr>
          <a:xfrm>
            <a:off x="6946904" y="3290379"/>
            <a:ext cx="1475503" cy="1132284"/>
          </a:xfrm>
          <a:prstGeom prst="wedgeEllipseCallout">
            <a:avLst>
              <a:gd name="adj1" fmla="val -48383"/>
              <a:gd name="adj2" fmla="val 43432"/>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ffectLst>
                <a:glow rad="228600">
                  <a:schemeClr val="accent1">
                    <a:alpha val="40000"/>
                  </a:schemeClr>
                </a:glow>
              </a:effectLst>
            </a:endParaRPr>
          </a:p>
        </p:txBody>
      </p:sp>
      <p:sp>
        <p:nvSpPr>
          <p:cNvPr id="18" name="角丸四角形 19"/>
          <p:cNvSpPr>
            <a:spLocks noChangeArrowheads="1"/>
          </p:cNvSpPr>
          <p:nvPr/>
        </p:nvSpPr>
        <p:spPr bwMode="auto">
          <a:xfrm>
            <a:off x="6743703" y="3324303"/>
            <a:ext cx="1869203" cy="752891"/>
          </a:xfrm>
          <a:prstGeom prst="roundRect">
            <a:avLst>
              <a:gd name="adj" fmla="val 16667"/>
            </a:avLst>
          </a:prstGeom>
          <a:noFill/>
          <a:ln>
            <a:noFill/>
          </a:ln>
        </p:spPr>
        <p:txBody>
          <a:bodyPr wrap="square" anchor="t">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1600" b="1" kern="0" dirty="0" smtClean="0">
                <a:solidFill>
                  <a:schemeClr val="bg1"/>
                </a:solidFill>
                <a:effectLst>
                  <a:glow rad="254000">
                    <a:srgbClr val="0033CC"/>
                  </a:glow>
                </a:effectLst>
                <a:latin typeface="メイリオ" panose="020B0604030504040204" pitchFamily="50" charset="-128"/>
                <a:ea typeface="メイリオ" panose="020B0604030504040204" pitchFamily="50" charset="-128"/>
                <a:cs typeface="メイリオ" panose="020B0604030504040204" pitchFamily="50" charset="-128"/>
              </a:rPr>
              <a:t>冬</a:t>
            </a:r>
            <a:r>
              <a:rPr kumimoji="0" lang="ja-JP" altLang="en-US" sz="1600" b="1" i="0" strike="noStrike" kern="0" cap="none" spc="0" normalizeH="0" baseline="0" noProof="0" dirty="0" smtClean="0">
                <a:ln>
                  <a:noFill/>
                </a:ln>
                <a:solidFill>
                  <a:schemeClr val="bg1"/>
                </a:solidFill>
                <a:effectLst>
                  <a:glow rad="254000">
                    <a:srgbClr val="0033CC"/>
                  </a:glow>
                </a:effectLst>
                <a:uLnTx/>
                <a:uFillTx/>
                <a:latin typeface="メイリオ" panose="020B0604030504040204" pitchFamily="50" charset="-128"/>
                <a:ea typeface="メイリオ" panose="020B0604030504040204" pitchFamily="50" charset="-128"/>
                <a:cs typeface="メイリオ" panose="020B0604030504040204" pitchFamily="50" charset="-128"/>
              </a:rPr>
              <a:t>日</a:t>
            </a:r>
            <a:endParaRPr kumimoji="0" lang="en-US" altLang="ja-JP" sz="1600" b="1" i="0" strike="noStrike" kern="0" cap="none" spc="0" normalizeH="0" baseline="0" noProof="0" dirty="0" smtClean="0">
              <a:ln>
                <a:noFill/>
              </a:ln>
              <a:solidFill>
                <a:schemeClr val="bg1"/>
              </a:solidFill>
              <a:effectLst>
                <a:glow rad="254000">
                  <a:srgbClr val="0033CC"/>
                </a:glow>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1600" b="1" i="0" strike="noStrike" kern="0" cap="none" spc="0" normalizeH="0" baseline="0" noProof="0" dirty="0" smtClean="0">
                <a:ln>
                  <a:noFill/>
                </a:ln>
                <a:solidFill>
                  <a:schemeClr val="bg1"/>
                </a:solidFill>
                <a:effectLst>
                  <a:glow rad="254000">
                    <a:srgbClr val="0033CC"/>
                  </a:glow>
                </a:effectLst>
                <a:uLnTx/>
                <a:uFillTx/>
                <a:latin typeface="メイリオ" panose="020B0604030504040204" pitchFamily="50" charset="-128"/>
                <a:ea typeface="メイリオ" panose="020B0604030504040204" pitchFamily="50" charset="-128"/>
                <a:cs typeface="メイリオ" panose="020B0604030504040204" pitchFamily="50" charset="-128"/>
              </a:rPr>
              <a:t>（最低気温</a:t>
            </a:r>
            <a:r>
              <a:rPr kumimoji="0" lang="en-US" altLang="ja-JP" sz="1600" b="1" i="0" strike="noStrike" kern="0" cap="none" spc="0" normalizeH="0" baseline="0" noProof="0" dirty="0" smtClean="0">
                <a:ln>
                  <a:noFill/>
                </a:ln>
                <a:solidFill>
                  <a:schemeClr val="bg1"/>
                </a:solidFill>
                <a:effectLst>
                  <a:glow rad="254000">
                    <a:srgbClr val="0033CC"/>
                  </a:glow>
                </a:effectLst>
                <a:uLnTx/>
                <a:uFillTx/>
                <a:latin typeface="メイリオ" panose="020B0604030504040204" pitchFamily="50" charset="-128"/>
                <a:ea typeface="メイリオ" panose="020B0604030504040204" pitchFamily="50" charset="-128"/>
                <a:cs typeface="メイリオ" panose="020B0604030504040204" pitchFamily="50" charset="-128"/>
              </a:rPr>
              <a:t>0</a:t>
            </a:r>
            <a:r>
              <a:rPr kumimoji="0" lang="ja-JP" altLang="en-US" sz="1600" b="1" kern="0" dirty="0" smtClean="0">
                <a:solidFill>
                  <a:schemeClr val="bg1"/>
                </a:solidFill>
                <a:effectLst>
                  <a:glow rad="254000">
                    <a:srgbClr val="0033CC"/>
                  </a:glow>
                </a:effectLst>
                <a:latin typeface="メイリオ" panose="020B0604030504040204" pitchFamily="50" charset="-128"/>
                <a:ea typeface="メイリオ" panose="020B0604030504040204" pitchFamily="50" charset="-128"/>
                <a:cs typeface="メイリオ" panose="020B0604030504040204" pitchFamily="50" charset="-128"/>
              </a:rPr>
              <a:t>℃</a:t>
            </a:r>
            <a:endParaRPr kumimoji="0" lang="en-US" altLang="ja-JP" sz="1600" b="1" kern="0" dirty="0" smtClean="0">
              <a:solidFill>
                <a:schemeClr val="bg1"/>
              </a:solidFill>
              <a:effectLst>
                <a:glow rad="254000">
                  <a:srgbClr val="0033CC"/>
                </a:glow>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1600" b="1" kern="0" dirty="0" smtClean="0">
                <a:solidFill>
                  <a:schemeClr val="bg1"/>
                </a:solidFill>
                <a:effectLst>
                  <a:glow rad="254000">
                    <a:srgbClr val="0033CC"/>
                  </a:glow>
                </a:effectLst>
                <a:latin typeface="メイリオ" panose="020B0604030504040204" pitchFamily="50" charset="-128"/>
                <a:ea typeface="メイリオ" panose="020B0604030504040204" pitchFamily="50" charset="-128"/>
                <a:cs typeface="メイリオ" panose="020B0604030504040204" pitchFamily="50" charset="-128"/>
              </a:rPr>
              <a:t>未満の日）が</a:t>
            </a:r>
            <a:endParaRPr kumimoji="0" lang="en-US" altLang="ja-JP" sz="1600" b="1" kern="0" dirty="0" smtClean="0">
              <a:solidFill>
                <a:schemeClr val="bg1"/>
              </a:solidFill>
              <a:effectLst>
                <a:glow rad="254000">
                  <a:srgbClr val="0033CC"/>
                </a:glow>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1600" b="1" kern="0" dirty="0" smtClean="0">
                <a:solidFill>
                  <a:schemeClr val="bg1"/>
                </a:solidFill>
                <a:effectLst>
                  <a:glow rad="254000">
                    <a:srgbClr val="0033CC"/>
                  </a:glow>
                </a:effectLst>
                <a:latin typeface="メイリオ" panose="020B0604030504040204" pitchFamily="50" charset="-128"/>
                <a:ea typeface="メイリオ" panose="020B0604030504040204" pitchFamily="50" charset="-128"/>
                <a:cs typeface="メイリオ" panose="020B0604030504040204" pitchFamily="50" charset="-128"/>
              </a:rPr>
              <a:t>減少！</a:t>
            </a:r>
            <a:endParaRPr kumimoji="0" lang="en-US" altLang="ja-JP" sz="1600" b="1" i="0" strike="noStrike" kern="0" cap="none" spc="0" normalizeH="0" baseline="0" noProof="0" dirty="0" smtClean="0">
              <a:ln>
                <a:noFill/>
              </a:ln>
              <a:solidFill>
                <a:schemeClr val="bg1"/>
              </a:solidFill>
              <a:effectLst>
                <a:glow rad="254000">
                  <a:srgbClr val="0033CC"/>
                </a:glow>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テキスト ボックス 19"/>
          <p:cNvSpPr txBox="1"/>
          <p:nvPr/>
        </p:nvSpPr>
        <p:spPr>
          <a:xfrm>
            <a:off x="330204" y="423672"/>
            <a:ext cx="5211683" cy="523220"/>
          </a:xfrm>
          <a:prstGeom prst="rect">
            <a:avLst/>
          </a:prstGeom>
          <a:noFill/>
        </p:spPr>
        <p:txBody>
          <a:bodyPr wrap="none" rtlCol="0">
            <a:spAutoFit/>
          </a:bodyPr>
          <a:lstStyle/>
          <a:p>
            <a:r>
              <a:rPr lang="ja-JP" altLang="en-US" sz="2800" b="1" dirty="0">
                <a:solidFill>
                  <a:srgbClr val="11A9D9"/>
                </a:solidFill>
                <a:ea typeface="メイリオ"/>
              </a:rPr>
              <a:t>神戸市も温暖化が進んでいる！</a:t>
            </a:r>
          </a:p>
        </p:txBody>
      </p:sp>
      <p:pic>
        <p:nvPicPr>
          <p:cNvPr id="3" name="図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9303" y="1438119"/>
            <a:ext cx="1659924" cy="1659924"/>
          </a:xfrm>
          <a:prstGeom prst="rect">
            <a:avLst/>
          </a:prstGeom>
        </p:spPr>
      </p:pic>
      <p:sp>
        <p:nvSpPr>
          <p:cNvPr id="22" name="テキスト ボックス 21"/>
          <p:cNvSpPr txBox="1"/>
          <p:nvPr/>
        </p:nvSpPr>
        <p:spPr>
          <a:xfrm>
            <a:off x="163776" y="101267"/>
            <a:ext cx="5088252" cy="323165"/>
          </a:xfrm>
          <a:prstGeom prst="rect">
            <a:avLst/>
          </a:prstGeom>
          <a:noFill/>
        </p:spPr>
        <p:txBody>
          <a:bodyPr wrap="none" rtlCol="0">
            <a:spAutoFit/>
          </a:bodyPr>
          <a:lstStyle/>
          <a:p>
            <a:r>
              <a:rPr lang="en-US" altLang="ja-JP" sz="1500" b="1" dirty="0" smtClean="0">
                <a:ea typeface="メイリオ"/>
              </a:rPr>
              <a:t>Ⅰ. </a:t>
            </a:r>
            <a:r>
              <a:rPr lang="ja-JP" altLang="en-US" sz="1500" b="1" dirty="0" smtClean="0">
                <a:ea typeface="メイリオ"/>
              </a:rPr>
              <a:t>地球温暖化</a:t>
            </a:r>
            <a:r>
              <a:rPr lang="ja-JP" altLang="en-US" sz="1500" b="1" dirty="0">
                <a:ea typeface="メイリオ"/>
              </a:rPr>
              <a:t>とは</a:t>
            </a:r>
            <a:r>
              <a:rPr lang="ja-JP" altLang="en-US" sz="1500" b="1" dirty="0" smtClean="0">
                <a:ea typeface="メイリオ"/>
              </a:rPr>
              <a:t>？　～いま地球に何が起きてるの？～</a:t>
            </a:r>
            <a:endParaRPr lang="en-US" altLang="ja-JP" sz="1500" b="1" dirty="0" smtClean="0">
              <a:ea typeface="メイリオ"/>
            </a:endParaRPr>
          </a:p>
        </p:txBody>
      </p:sp>
    </p:spTree>
    <p:extLst>
      <p:ext uri="{BB962C8B-B14F-4D97-AF65-F5344CB8AC3E}">
        <p14:creationId xmlns:p14="http://schemas.microsoft.com/office/powerpoint/2010/main" val="40766109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3</a:t>
            </a:fld>
            <a:endParaRPr kumimoji="1" lang="ja-JP" altLang="en-US" sz="1800" dirty="0">
              <a:solidFill>
                <a:schemeClr val="tx1"/>
              </a:solidFill>
            </a:endParaRPr>
          </a:p>
        </p:txBody>
      </p:sp>
      <p:sp>
        <p:nvSpPr>
          <p:cNvPr id="9" name="テキスト ボックス 8"/>
          <p:cNvSpPr txBox="1"/>
          <p:nvPr/>
        </p:nvSpPr>
        <p:spPr>
          <a:xfrm>
            <a:off x="330203" y="423672"/>
            <a:ext cx="5074313" cy="523220"/>
          </a:xfrm>
          <a:prstGeom prst="rect">
            <a:avLst/>
          </a:prstGeom>
          <a:noFill/>
        </p:spPr>
        <p:txBody>
          <a:bodyPr wrap="square" rtlCol="0">
            <a:spAutoFit/>
          </a:bodyPr>
          <a:lstStyle/>
          <a:p>
            <a:r>
              <a:rPr lang="ja-JP" altLang="en-US" sz="2800" b="1" dirty="0">
                <a:solidFill>
                  <a:srgbClr val="11A9D9"/>
                </a:solidFill>
                <a:ea typeface="メイリオ"/>
              </a:rPr>
              <a:t>神戸市</a:t>
            </a:r>
            <a:r>
              <a:rPr lang="ja-JP" altLang="en-US" sz="2800" b="1" dirty="0" smtClean="0">
                <a:solidFill>
                  <a:srgbClr val="11A9D9"/>
                </a:solidFill>
                <a:ea typeface="メイリオ"/>
              </a:rPr>
              <a:t>の目標</a:t>
            </a:r>
            <a:endParaRPr lang="ja-JP" altLang="en-US" sz="2800" b="1" dirty="0">
              <a:solidFill>
                <a:srgbClr val="11A9D9"/>
              </a:solidFill>
              <a:ea typeface="メイリオ"/>
            </a:endParaRPr>
          </a:p>
        </p:txBody>
      </p:sp>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975" y="1052094"/>
            <a:ext cx="2671292" cy="2395495"/>
          </a:xfrm>
          <a:prstGeom prst="rect">
            <a:avLst/>
          </a:prstGeom>
        </p:spPr>
      </p:pic>
      <p:sp>
        <p:nvSpPr>
          <p:cNvPr id="11" name="テキスト ボックス 49"/>
          <p:cNvSpPr txBox="1"/>
          <p:nvPr/>
        </p:nvSpPr>
        <p:spPr>
          <a:xfrm>
            <a:off x="3044783" y="1393816"/>
            <a:ext cx="4707145" cy="769271"/>
          </a:xfrm>
          <a:prstGeom prst="rect">
            <a:avLst/>
          </a:prstGeom>
          <a:noFill/>
          <a:ln w="28575">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ts val="3400"/>
              </a:lnSpc>
              <a:spcAft>
                <a:spcPts val="0"/>
              </a:spcAft>
            </a:pPr>
            <a:r>
              <a:rPr lang="en-US" sz="2400" b="1" kern="100" dirty="0" smtClean="0">
                <a:effectLst/>
                <a:latin typeface="メイリオ" panose="020B0604030504040204" pitchFamily="50" charset="-128"/>
                <a:ea typeface="メイリオ" panose="020B0604030504040204" pitchFamily="50" charset="-128"/>
                <a:cs typeface="メイリオ" panose="020B0604030504040204" pitchFamily="50" charset="-128"/>
              </a:rPr>
              <a:t>2030</a:t>
            </a:r>
            <a:r>
              <a:rPr lang="ja-JP" sz="2400" b="1" kern="100" dirty="0" smtClean="0">
                <a:effectLst/>
                <a:latin typeface="メイリオ" panose="020B0604030504040204" pitchFamily="50" charset="-128"/>
                <a:ea typeface="メイリオ" panose="020B0604030504040204" pitchFamily="50" charset="-128"/>
                <a:cs typeface="メイリオ" panose="020B0604030504040204" pitchFamily="50" charset="-128"/>
              </a:rPr>
              <a:t>年</a:t>
            </a:r>
            <a:r>
              <a:rPr lang="ja-JP" altLang="en-US" sz="2400" b="1" kern="100" dirty="0" smtClean="0">
                <a:effectLst/>
                <a:latin typeface="メイリオ" panose="020B0604030504040204" pitchFamily="50" charset="-128"/>
                <a:ea typeface="メイリオ" panose="020B0604030504040204" pitchFamily="50" charset="-128"/>
                <a:cs typeface="メイリオ" panose="020B0604030504040204" pitchFamily="50" charset="-128"/>
              </a:rPr>
              <a:t>度</a:t>
            </a:r>
            <a:r>
              <a:rPr lang="ja-JP" sz="2400" b="1" kern="100" dirty="0" smtClean="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温室</a:t>
            </a:r>
            <a:r>
              <a:rPr lang="ja-JP" sz="2400" b="1" kern="1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効果ガス</a:t>
            </a:r>
            <a:r>
              <a:rPr lang="ja-JP" sz="2400" b="1" kern="100" dirty="0" smtClean="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排出量</a:t>
            </a:r>
            <a:endParaRPr lang="en-US" altLang="ja-JP" sz="2400" b="1" kern="100" dirty="0" smtClean="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a:lnSpc>
                <a:spcPts val="3400"/>
              </a:lnSpc>
              <a:spcAft>
                <a:spcPts val="0"/>
              </a:spcAft>
            </a:pPr>
            <a:r>
              <a:rPr lang="en-US" altLang="ja-JP" sz="2400" b="1" kern="100" dirty="0" smtClean="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2800" b="1" kern="1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34</a:t>
            </a:r>
            <a:r>
              <a:rPr lang="ja-JP" sz="2800" b="1" kern="100" dirty="0" smtClean="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％削減</a:t>
            </a:r>
            <a:r>
              <a:rPr lang="ja-JP" altLang="en-US" sz="2000" b="1" kern="100" dirty="0" smtClean="0">
                <a:latin typeface="メイリオ" panose="020B0604030504040204" pitchFamily="50" charset="-128"/>
                <a:ea typeface="メイリオ" panose="020B0604030504040204" pitchFamily="50" charset="-128"/>
                <a:cs typeface="メイリオ" panose="020B0604030504040204" pitchFamily="50" charset="-128"/>
              </a:rPr>
              <a:t>（</a:t>
            </a:r>
            <a:r>
              <a:rPr lang="en-US" sz="2000" b="1" kern="100" dirty="0" smtClean="0">
                <a:effectLst/>
                <a:latin typeface="メイリオ" panose="020B0604030504040204" pitchFamily="50" charset="-128"/>
                <a:ea typeface="メイリオ" panose="020B0604030504040204" pitchFamily="50" charset="-128"/>
                <a:cs typeface="メイリオ" panose="020B0604030504040204" pitchFamily="50" charset="-128"/>
              </a:rPr>
              <a:t>2013</a:t>
            </a:r>
            <a:r>
              <a:rPr lang="ja-JP" sz="2000" b="1" kern="100" dirty="0" smtClean="0">
                <a:effectLst/>
                <a:latin typeface="メイリオ" panose="020B0604030504040204" pitchFamily="50" charset="-128"/>
                <a:ea typeface="メイリオ" panose="020B0604030504040204" pitchFamily="50" charset="-128"/>
                <a:cs typeface="メイリオ" panose="020B0604030504040204" pitchFamily="50" charset="-128"/>
              </a:rPr>
              <a:t>年度比</a:t>
            </a:r>
            <a:r>
              <a:rPr lang="ja-JP" altLang="en-US" sz="2000" b="1" kern="100" dirty="0" smtClean="0">
                <a:latin typeface="メイリオ" panose="020B0604030504040204" pitchFamily="50" charset="-128"/>
                <a:ea typeface="メイリオ" panose="020B0604030504040204" pitchFamily="50" charset="-128"/>
                <a:cs typeface="メイリオ" panose="020B0604030504040204" pitchFamily="50" charset="-128"/>
              </a:rPr>
              <a:t>）</a:t>
            </a:r>
            <a:endParaRPr lang="ja-JP" sz="2000" b="1" kern="100" dirty="0">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ストライプ矢印 11"/>
          <p:cNvSpPr/>
          <p:nvPr/>
        </p:nvSpPr>
        <p:spPr>
          <a:xfrm rot="5400000">
            <a:off x="3323482" y="2039315"/>
            <a:ext cx="779156" cy="1336554"/>
          </a:xfrm>
          <a:prstGeom prst="stripedRightArrow">
            <a:avLst/>
          </a:prstGeom>
          <a:gradFill flip="none" rotWithShape="1">
            <a:gsLst>
              <a:gs pos="0">
                <a:schemeClr val="tx2">
                  <a:lumMod val="60000"/>
                  <a:lumOff val="40000"/>
                </a:schemeClr>
              </a:gs>
              <a:gs pos="64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角丸四角形 19"/>
          <p:cNvSpPr>
            <a:spLocks noChangeArrowheads="1"/>
          </p:cNvSpPr>
          <p:nvPr/>
        </p:nvSpPr>
        <p:spPr bwMode="auto">
          <a:xfrm>
            <a:off x="4790708" y="2217975"/>
            <a:ext cx="4305300" cy="1103590"/>
          </a:xfrm>
          <a:prstGeom prst="roundRect">
            <a:avLst>
              <a:gd name="adj" fmla="val 16667"/>
            </a:avLst>
          </a:prstGeom>
          <a:noFill/>
          <a:ln w="19050">
            <a:noFill/>
          </a:ln>
        </p:spPr>
        <p:txBody>
          <a:bodyPr wrap="square" anchor="ctr">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ja-JP" sz="2200" b="1" kern="0" noProof="0" dirty="0" smtClean="0">
                <a:latin typeface="メイリオ" panose="020B0604030504040204" pitchFamily="50" charset="-128"/>
                <a:ea typeface="メイリオ" panose="020B0604030504040204" pitchFamily="50" charset="-128"/>
                <a:cs typeface="メイリオ" panose="020B0604030504040204" pitchFamily="50" charset="-128"/>
              </a:rPr>
              <a:t>2020 </a:t>
            </a:r>
            <a:r>
              <a:rPr kumimoji="0" lang="ja-JP" altLang="en-US" sz="2200" b="1" kern="0" noProof="0" dirty="0" smtClean="0">
                <a:latin typeface="メイリオ" panose="020B0604030504040204" pitchFamily="50" charset="-128"/>
                <a:ea typeface="メイリオ" panose="020B0604030504040204" pitchFamily="50" charset="-128"/>
                <a:cs typeface="メイリオ" panose="020B0604030504040204" pitchFamily="50" charset="-128"/>
              </a:rPr>
              <a:t>年</a:t>
            </a:r>
            <a:r>
              <a:rPr kumimoji="0" lang="en-US" altLang="ja-JP" sz="2200" b="1" kern="0" noProof="0" dirty="0" smtClean="0">
                <a:latin typeface="メイリオ" panose="020B0604030504040204" pitchFamily="50" charset="-128"/>
                <a:ea typeface="メイリオ" panose="020B0604030504040204" pitchFamily="50" charset="-128"/>
                <a:cs typeface="メイリオ" panose="020B0604030504040204" pitchFamily="50" charset="-128"/>
              </a:rPr>
              <a:t>12</a:t>
            </a:r>
            <a:r>
              <a:rPr kumimoji="0" lang="ja-JP" altLang="en-US" sz="2200" b="1" kern="0" noProof="0" dirty="0" smtClean="0">
                <a:latin typeface="メイリオ" panose="020B0604030504040204" pitchFamily="50" charset="-128"/>
                <a:ea typeface="メイリオ" panose="020B0604030504040204" pitchFamily="50" charset="-128"/>
                <a:cs typeface="メイリオ" panose="020B0604030504040204" pitchFamily="50" charset="-128"/>
              </a:rPr>
              <a:t>月</a:t>
            </a:r>
            <a:r>
              <a:rPr kumimoji="0" lang="en-US" altLang="ja-JP" sz="2200" b="1" kern="0" dirty="0" smtClean="0">
                <a:latin typeface="メイリオ" panose="020B0604030504040204" pitchFamily="50" charset="-128"/>
                <a:ea typeface="メイリオ" panose="020B0604030504040204" pitchFamily="50" charset="-128"/>
                <a:cs typeface="メイリオ" panose="020B0604030504040204" pitchFamily="50" charset="-128"/>
              </a:rPr>
              <a:t>1</a:t>
            </a:r>
            <a:r>
              <a:rPr kumimoji="0" lang="ja-JP" altLang="en-US" sz="2200" b="1" kern="0" dirty="0" smtClean="0">
                <a:latin typeface="メイリオ" panose="020B0604030504040204" pitchFamily="50" charset="-128"/>
                <a:ea typeface="メイリオ" panose="020B0604030504040204" pitchFamily="50" charset="-128"/>
                <a:cs typeface="メイリオ" panose="020B0604030504040204" pitchFamily="50" charset="-128"/>
              </a:rPr>
              <a:t>日</a:t>
            </a:r>
            <a:endParaRPr kumimoji="0" lang="en-US" altLang="ja-JP" sz="2200" b="1" kern="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ja-JP" sz="22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2050</a:t>
            </a:r>
            <a:r>
              <a:rPr kumimoji="0" lang="ja-JP" altLang="en-US" sz="22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年</a:t>
            </a:r>
            <a:r>
              <a:rPr kumimoji="0" lang="en-US" altLang="ja-JP" sz="22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CO2</a:t>
            </a:r>
            <a:r>
              <a:rPr kumimoji="0" lang="ja-JP" altLang="en-US" sz="22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排出実質ゼロ宣言</a:t>
            </a:r>
            <a:endParaRPr kumimoji="0" lang="en-US" altLang="ja-JP" sz="22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 name="角丸四角形 19"/>
          <p:cNvSpPr>
            <a:spLocks noChangeArrowheads="1"/>
          </p:cNvSpPr>
          <p:nvPr/>
        </p:nvSpPr>
        <p:spPr bwMode="auto">
          <a:xfrm>
            <a:off x="740267" y="3463676"/>
            <a:ext cx="2011077" cy="535123"/>
          </a:xfrm>
          <a:prstGeom prst="roundRect">
            <a:avLst>
              <a:gd name="adj" fmla="val 16667"/>
            </a:avLst>
          </a:prstGeom>
          <a:solidFill>
            <a:schemeClr val="bg1"/>
          </a:solidFill>
          <a:ln w="38100">
            <a:solidFill>
              <a:schemeClr val="tx1">
                <a:lumMod val="65000"/>
                <a:lumOff val="35000"/>
              </a:schemeClr>
            </a:solidFill>
          </a:ln>
        </p:spPr>
        <p:txBody>
          <a:bodyPr wrap="square" anchor="ctr">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altLang="ja-JP" sz="20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角丸四角形 19"/>
          <p:cNvSpPr>
            <a:spLocks noChangeArrowheads="1"/>
          </p:cNvSpPr>
          <p:nvPr/>
        </p:nvSpPr>
        <p:spPr bwMode="auto">
          <a:xfrm>
            <a:off x="3416153" y="3388780"/>
            <a:ext cx="2402071" cy="719535"/>
          </a:xfrm>
          <a:prstGeom prst="roundRect">
            <a:avLst>
              <a:gd name="adj" fmla="val 16667"/>
            </a:avLst>
          </a:prstGeom>
          <a:solidFill>
            <a:schemeClr val="bg1"/>
          </a:solidFill>
          <a:ln w="38100">
            <a:solidFill>
              <a:schemeClr val="tx1">
                <a:lumMod val="65000"/>
                <a:lumOff val="35000"/>
              </a:schemeClr>
            </a:solidFill>
          </a:ln>
        </p:spPr>
        <p:txBody>
          <a:bodyPr wrap="square" anchor="ctr">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altLang="ja-JP" sz="20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正方形/長方形 18"/>
          <p:cNvSpPr/>
          <p:nvPr/>
        </p:nvSpPr>
        <p:spPr>
          <a:xfrm>
            <a:off x="866238" y="4578794"/>
            <a:ext cx="468000" cy="1859309"/>
          </a:xfrm>
          <a:prstGeom prst="rect">
            <a:avLst/>
          </a:prstGeom>
          <a:solidFill>
            <a:srgbClr val="CCFF99"/>
          </a:solidFill>
          <a:ln w="38100">
            <a:solidFill>
              <a:srgbClr val="008000"/>
            </a:solidFill>
          </a:ln>
          <a:effectLst>
            <a:glow rad="76200">
              <a:srgbClr val="00FF00">
                <a:alpha val="75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2140089" y="5108179"/>
            <a:ext cx="468000" cy="1329923"/>
          </a:xfrm>
          <a:prstGeom prst="rect">
            <a:avLst/>
          </a:prstGeom>
          <a:solidFill>
            <a:srgbClr val="CCFF99"/>
          </a:solidFill>
          <a:ln w="38100">
            <a:solidFill>
              <a:srgbClr val="008000"/>
            </a:solidFill>
          </a:ln>
          <a:effectLst>
            <a:glow rad="76200">
              <a:srgbClr val="00FF00">
                <a:alpha val="75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cxnSp>
        <p:nvCxnSpPr>
          <p:cNvPr id="21" name="直線コネクタ 20"/>
          <p:cNvCxnSpPr/>
          <p:nvPr/>
        </p:nvCxnSpPr>
        <p:spPr>
          <a:xfrm>
            <a:off x="737910" y="6451750"/>
            <a:ext cx="2013434" cy="0"/>
          </a:xfrm>
          <a:prstGeom prst="line">
            <a:avLst/>
          </a:prstGeom>
          <a:ln w="38100"/>
        </p:spPr>
        <p:style>
          <a:lnRef idx="1">
            <a:schemeClr val="dk1"/>
          </a:lnRef>
          <a:fillRef idx="0">
            <a:schemeClr val="dk1"/>
          </a:fillRef>
          <a:effectRef idx="0">
            <a:schemeClr val="dk1"/>
          </a:effectRef>
          <a:fontRef idx="minor">
            <a:schemeClr val="tx1"/>
          </a:fontRef>
        </p:style>
      </p:cxnSp>
      <p:sp>
        <p:nvSpPr>
          <p:cNvPr id="23" name="正方形/長方形 22"/>
          <p:cNvSpPr/>
          <p:nvPr/>
        </p:nvSpPr>
        <p:spPr>
          <a:xfrm>
            <a:off x="2140090" y="4583607"/>
            <a:ext cx="468000" cy="529387"/>
          </a:xfrm>
          <a:prstGeom prst="rect">
            <a:avLst/>
          </a:prstGeom>
          <a:noFill/>
          <a:ln w="38100">
            <a:solidFill>
              <a:srgbClr val="008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cxnSp>
        <p:nvCxnSpPr>
          <p:cNvPr id="24" name="直線コネクタ 23"/>
          <p:cNvCxnSpPr/>
          <p:nvPr/>
        </p:nvCxnSpPr>
        <p:spPr>
          <a:xfrm flipV="1">
            <a:off x="3452793" y="6447515"/>
            <a:ext cx="2201658" cy="3140"/>
          </a:xfrm>
          <a:prstGeom prst="line">
            <a:avLst/>
          </a:prstGeom>
          <a:ln w="38100"/>
        </p:spPr>
        <p:style>
          <a:lnRef idx="1">
            <a:schemeClr val="dk1"/>
          </a:lnRef>
          <a:fillRef idx="0">
            <a:schemeClr val="dk1"/>
          </a:fillRef>
          <a:effectRef idx="0">
            <a:schemeClr val="dk1"/>
          </a:effectRef>
          <a:fontRef idx="minor">
            <a:schemeClr val="tx1"/>
          </a:fontRef>
        </p:style>
      </p:cxnSp>
      <p:sp>
        <p:nvSpPr>
          <p:cNvPr id="25" name="右矢印 24"/>
          <p:cNvSpPr/>
          <p:nvPr/>
        </p:nvSpPr>
        <p:spPr>
          <a:xfrm rot="2590285">
            <a:off x="1461973" y="4711616"/>
            <a:ext cx="574760" cy="38484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p:cNvSpPr/>
          <p:nvPr/>
        </p:nvSpPr>
        <p:spPr>
          <a:xfrm>
            <a:off x="3690304" y="4578794"/>
            <a:ext cx="468000" cy="1731251"/>
          </a:xfrm>
          <a:prstGeom prst="rect">
            <a:avLst/>
          </a:prstGeom>
          <a:solidFill>
            <a:schemeClr val="accent5">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p:cNvSpPr/>
          <p:nvPr/>
        </p:nvSpPr>
        <p:spPr>
          <a:xfrm>
            <a:off x="4964156" y="5138308"/>
            <a:ext cx="468000" cy="956331"/>
          </a:xfrm>
          <a:prstGeom prst="rect">
            <a:avLst/>
          </a:prstGeom>
          <a:solidFill>
            <a:schemeClr val="accent5">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p:cNvSpPr txBox="1"/>
          <p:nvPr/>
        </p:nvSpPr>
        <p:spPr>
          <a:xfrm>
            <a:off x="1659713" y="4138835"/>
            <a:ext cx="1702727" cy="400110"/>
          </a:xfrm>
          <a:prstGeom prst="rect">
            <a:avLst/>
          </a:prstGeom>
          <a:noFill/>
        </p:spPr>
        <p:txBody>
          <a:bodyPr wrap="square" rtlCol="0">
            <a:spAutoFit/>
          </a:bodyPr>
          <a:lstStyle/>
          <a:p>
            <a:r>
              <a:rPr kumimoji="1"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rPr>
              <a:t>2030</a:t>
            </a:r>
            <a:r>
              <a:rPr kumimoji="1"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年度</a:t>
            </a:r>
            <a:endParaRPr kumimoji="1" lang="ja-JP" altLang="en-US" sz="2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テキスト ボックス 28"/>
          <p:cNvSpPr txBox="1"/>
          <p:nvPr/>
        </p:nvSpPr>
        <p:spPr>
          <a:xfrm>
            <a:off x="4494597" y="4178683"/>
            <a:ext cx="1702727" cy="400110"/>
          </a:xfrm>
          <a:prstGeom prst="rect">
            <a:avLst/>
          </a:prstGeom>
          <a:noFill/>
        </p:spPr>
        <p:txBody>
          <a:bodyPr wrap="square" rtlCol="0">
            <a:spAutoFit/>
          </a:bodyPr>
          <a:lstStyle/>
          <a:p>
            <a:r>
              <a:rPr kumimoji="1"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rPr>
              <a:t>2030</a:t>
            </a:r>
            <a:r>
              <a:rPr kumimoji="1"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年度</a:t>
            </a:r>
            <a:endParaRPr kumimoji="1" lang="ja-JP" altLang="en-US" sz="2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 name="正方形/長方形 29"/>
          <p:cNvSpPr/>
          <p:nvPr/>
        </p:nvSpPr>
        <p:spPr>
          <a:xfrm>
            <a:off x="4964158" y="4601863"/>
            <a:ext cx="468000" cy="529387"/>
          </a:xfrm>
          <a:prstGeom prst="rect">
            <a:avLst/>
          </a:prstGeom>
          <a:noFill/>
          <a:ln w="38100">
            <a:solidFill>
              <a:schemeClr val="accent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31" name="テキスト ボックス 30"/>
          <p:cNvSpPr txBox="1"/>
          <p:nvPr/>
        </p:nvSpPr>
        <p:spPr>
          <a:xfrm>
            <a:off x="740267" y="4138853"/>
            <a:ext cx="987308" cy="400110"/>
          </a:xfrm>
          <a:prstGeom prst="rect">
            <a:avLst/>
          </a:prstGeom>
          <a:noFill/>
        </p:spPr>
        <p:txBody>
          <a:bodyPr wrap="square" rtlCol="0">
            <a:spAutoFit/>
          </a:bodyPr>
          <a:lstStyle/>
          <a:p>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現在</a:t>
            </a:r>
            <a:endParaRPr kumimoji="1" lang="ja-JP" altLang="en-US" sz="2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 name="テキスト ボックス 31"/>
          <p:cNvSpPr txBox="1"/>
          <p:nvPr/>
        </p:nvSpPr>
        <p:spPr>
          <a:xfrm>
            <a:off x="3565187" y="4168463"/>
            <a:ext cx="987308" cy="400110"/>
          </a:xfrm>
          <a:prstGeom prst="rect">
            <a:avLst/>
          </a:prstGeom>
          <a:noFill/>
        </p:spPr>
        <p:txBody>
          <a:bodyPr wrap="square" rtlCol="0">
            <a:spAutoFit/>
          </a:bodyPr>
          <a:lstStyle/>
          <a:p>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現在</a:t>
            </a:r>
            <a:endParaRPr kumimoji="1" lang="ja-JP" altLang="en-US" sz="2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3" name="角丸四角形 19"/>
          <p:cNvSpPr>
            <a:spLocks noChangeArrowheads="1"/>
          </p:cNvSpPr>
          <p:nvPr/>
        </p:nvSpPr>
        <p:spPr bwMode="auto">
          <a:xfrm>
            <a:off x="387979" y="3535263"/>
            <a:ext cx="2805145" cy="504480"/>
          </a:xfrm>
          <a:prstGeom prst="roundRect">
            <a:avLst>
              <a:gd name="adj" fmla="val 16667"/>
            </a:avLst>
          </a:prstGeom>
          <a:noFill/>
          <a:ln w="28575">
            <a:noFill/>
          </a:ln>
        </p:spPr>
        <p:txBody>
          <a:bodyPr wrap="square" anchor="ctr">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b="1" kern="0" noProof="0" dirty="0" smtClean="0">
                <a:latin typeface="メイリオ" panose="020B0604030504040204" pitchFamily="50" charset="-128"/>
                <a:ea typeface="メイリオ" panose="020B0604030504040204" pitchFamily="50" charset="-128"/>
                <a:cs typeface="メイリオ" panose="020B0604030504040204" pitchFamily="50" charset="-128"/>
              </a:rPr>
              <a:t>徹底した</a:t>
            </a:r>
            <a:r>
              <a:rPr kumimoji="0" lang="ja-JP" altLang="en-US" b="1" i="0" u="none" strike="noStrike" kern="0" cap="none" spc="0" normalizeH="0" baseline="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省エネ</a:t>
            </a:r>
            <a:endParaRPr kumimoji="0" lang="en-US" altLang="ja-JP"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 name="角丸四角形 19"/>
          <p:cNvSpPr>
            <a:spLocks noChangeArrowheads="1"/>
          </p:cNvSpPr>
          <p:nvPr/>
        </p:nvSpPr>
        <p:spPr bwMode="auto">
          <a:xfrm>
            <a:off x="3387483" y="3436419"/>
            <a:ext cx="2458036" cy="719533"/>
          </a:xfrm>
          <a:prstGeom prst="roundRect">
            <a:avLst>
              <a:gd name="adj" fmla="val 16667"/>
            </a:avLst>
          </a:prstGeom>
          <a:noFill/>
          <a:ln w="28575">
            <a:noFill/>
          </a:ln>
        </p:spPr>
        <p:txBody>
          <a:bodyPr wrap="square" anchor="ctr">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再生可能</a:t>
            </a:r>
            <a:r>
              <a:rPr kumimoji="0" lang="ja-JP" altLang="en-US" b="1" kern="0" dirty="0" smtClean="0">
                <a:latin typeface="メイリオ" panose="020B0604030504040204" pitchFamily="50" charset="-128"/>
                <a:ea typeface="メイリオ" panose="020B0604030504040204" pitchFamily="50" charset="-128"/>
                <a:cs typeface="メイリオ" panose="020B0604030504040204" pitchFamily="50" charset="-128"/>
              </a:rPr>
              <a:t>エネルギー</a:t>
            </a:r>
            <a:endParaRPr kumimoji="0" lang="en-US" altLang="ja-JP" b="1" kern="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b="1" kern="0" dirty="0" smtClean="0">
                <a:latin typeface="メイリオ" panose="020B0604030504040204" pitchFamily="50" charset="-128"/>
                <a:ea typeface="メイリオ" panose="020B0604030504040204" pitchFamily="50" charset="-128"/>
                <a:cs typeface="メイリオ" panose="020B0604030504040204" pitchFamily="50" charset="-128"/>
              </a:rPr>
              <a:t>の普及</a:t>
            </a:r>
            <a:endParaRPr kumimoji="0" lang="en-US" altLang="ja-JP"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正方形/長方形 34"/>
          <p:cNvSpPr/>
          <p:nvPr/>
        </p:nvSpPr>
        <p:spPr>
          <a:xfrm>
            <a:off x="3690306" y="6260643"/>
            <a:ext cx="468000" cy="162716"/>
          </a:xfrm>
          <a:prstGeom prst="rect">
            <a:avLst/>
          </a:prstGeom>
          <a:solidFill>
            <a:srgbClr val="66CCFF"/>
          </a:solidFill>
          <a:ln w="38100">
            <a:solidFill>
              <a:schemeClr val="accent1">
                <a:lumMod val="75000"/>
              </a:schemeClr>
            </a:solidFill>
          </a:ln>
          <a:effectLst>
            <a:glow rad="76200">
              <a:srgbClr val="0070C0">
                <a:alpha val="75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p:cNvSpPr/>
          <p:nvPr/>
        </p:nvSpPr>
        <p:spPr>
          <a:xfrm>
            <a:off x="4964156" y="6058240"/>
            <a:ext cx="468000" cy="378767"/>
          </a:xfrm>
          <a:prstGeom prst="rect">
            <a:avLst/>
          </a:prstGeom>
          <a:solidFill>
            <a:srgbClr val="66CCFF"/>
          </a:solidFill>
          <a:ln w="38100">
            <a:solidFill>
              <a:schemeClr val="accent1">
                <a:lumMod val="75000"/>
              </a:schemeClr>
            </a:solidFill>
          </a:ln>
          <a:effectLst>
            <a:glow rad="76200">
              <a:srgbClr val="0070C0">
                <a:alpha val="75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37" name="右矢印 36"/>
          <p:cNvSpPr/>
          <p:nvPr/>
        </p:nvSpPr>
        <p:spPr>
          <a:xfrm rot="20089428">
            <a:off x="4301825" y="5975487"/>
            <a:ext cx="574760" cy="38484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p:cNvSpPr txBox="1"/>
          <p:nvPr/>
        </p:nvSpPr>
        <p:spPr>
          <a:xfrm>
            <a:off x="6163787" y="4719283"/>
            <a:ext cx="2659992" cy="1785104"/>
          </a:xfrm>
          <a:prstGeom prst="rect">
            <a:avLst/>
          </a:prstGeom>
          <a:noFill/>
        </p:spPr>
        <p:txBody>
          <a:bodyPr wrap="square" rtlCol="0">
            <a:spAutoFit/>
          </a:bodyPr>
          <a:lstStyle/>
          <a:p>
            <a:pPr>
              <a:lnSpc>
                <a:spcPts val="1700"/>
              </a:lnSpc>
              <a:spcAft>
                <a:spcPts val="600"/>
              </a:spcAft>
            </a:pPr>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○電気・ガス・水を</a:t>
            </a:r>
            <a:endParaRPr lang="en-US" altLang="ja-JP"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nSpc>
                <a:spcPts val="1700"/>
              </a:lnSpc>
              <a:spcAft>
                <a:spcPts val="600"/>
              </a:spcAft>
            </a:pPr>
            <a:r>
              <a:rPr lang="en-US" altLang="ja-JP" b="1"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b="1" dirty="0" smtClean="0">
                <a:latin typeface="メイリオ" panose="020B0604030504040204" pitchFamily="50" charset="-128"/>
                <a:ea typeface="メイリオ" panose="020B0604030504040204" pitchFamily="50" charset="-128"/>
                <a:cs typeface="メイリオ" panose="020B0604030504040204" pitchFamily="50" charset="-128"/>
              </a:rPr>
              <a:t>  </a:t>
            </a:r>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節約する</a:t>
            </a:r>
            <a:endParaRPr lang="en-US" altLang="ja-JP"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nSpc>
                <a:spcPts val="1700"/>
              </a:lnSpc>
              <a:spcAft>
                <a:spcPts val="600"/>
              </a:spcAft>
            </a:pPr>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○ごみを減らす　</a:t>
            </a:r>
            <a:endParaRPr lang="en-US" altLang="ja-JP"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nSpc>
                <a:spcPts val="1700"/>
              </a:lnSpc>
              <a:spcAft>
                <a:spcPts val="600"/>
              </a:spcAft>
            </a:pPr>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○再配達を減らす</a:t>
            </a:r>
            <a:endParaRPr lang="en-US" altLang="ja-JP"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nSpc>
                <a:spcPts val="1700"/>
              </a:lnSpc>
              <a:spcAft>
                <a:spcPts val="600"/>
              </a:spcAft>
            </a:pPr>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○公共交通を利用する</a:t>
            </a:r>
            <a:endParaRPr lang="en-US" altLang="ja-JP"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nSpc>
                <a:spcPts val="1700"/>
              </a:lnSpc>
            </a:pPr>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○省エネ住宅に住む</a:t>
            </a:r>
            <a:endParaRPr lang="en-US" altLang="ja-JP"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46" name="グループ化 45"/>
          <p:cNvGrpSpPr/>
          <p:nvPr/>
        </p:nvGrpSpPr>
        <p:grpSpPr>
          <a:xfrm>
            <a:off x="5293316" y="4102841"/>
            <a:ext cx="2212111" cy="520831"/>
            <a:chOff x="5423728" y="3909610"/>
            <a:chExt cx="2212111" cy="520831"/>
          </a:xfrm>
        </p:grpSpPr>
        <p:sp>
          <p:nvSpPr>
            <p:cNvPr id="39" name="円/楕円 38"/>
            <p:cNvSpPr/>
            <p:nvPr/>
          </p:nvSpPr>
          <p:spPr>
            <a:xfrm>
              <a:off x="6250259" y="3909610"/>
              <a:ext cx="559766" cy="520831"/>
            </a:xfrm>
            <a:prstGeom prst="ellipse">
              <a:avLst/>
            </a:prstGeom>
            <a:solidFill>
              <a:schemeClr val="tx2">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p:cNvSpPr txBox="1"/>
            <p:nvPr/>
          </p:nvSpPr>
          <p:spPr>
            <a:xfrm>
              <a:off x="5423728" y="4007038"/>
              <a:ext cx="2212111" cy="400110"/>
            </a:xfrm>
            <a:prstGeom prst="rect">
              <a:avLst/>
            </a:prstGeom>
            <a:noFill/>
          </p:spPr>
          <p:txBody>
            <a:bodyPr wrap="square" rtlCol="0">
              <a:spAutoFit/>
            </a:bodyPr>
            <a:lstStyle/>
            <a:p>
              <a:pPr algn="ctr"/>
              <a:r>
                <a:rPr lang="ja-JP" altLang="en-US" sz="20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例</a:t>
              </a:r>
              <a:endParaRPr kumimoji="1" lang="ja-JP" altLang="en-US" sz="20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pic>
        <p:nvPicPr>
          <p:cNvPr id="48" name="図 4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1151" y="5108179"/>
            <a:ext cx="521862" cy="455593"/>
          </a:xfrm>
          <a:prstGeom prst="rect">
            <a:avLst/>
          </a:prstGeom>
        </p:spPr>
      </p:pic>
      <p:pic>
        <p:nvPicPr>
          <p:cNvPr id="49" name="図 4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55259" y="3913800"/>
            <a:ext cx="542876" cy="688063"/>
          </a:xfrm>
          <a:prstGeom prst="rect">
            <a:avLst/>
          </a:prstGeom>
        </p:spPr>
      </p:pic>
      <p:sp>
        <p:nvSpPr>
          <p:cNvPr id="41" name="テキスト ボックス 40"/>
          <p:cNvSpPr txBox="1"/>
          <p:nvPr/>
        </p:nvSpPr>
        <p:spPr>
          <a:xfrm>
            <a:off x="163776" y="101267"/>
            <a:ext cx="5280613" cy="323165"/>
          </a:xfrm>
          <a:prstGeom prst="rect">
            <a:avLst/>
          </a:prstGeom>
          <a:noFill/>
        </p:spPr>
        <p:txBody>
          <a:bodyPr wrap="none" rtlCol="0">
            <a:spAutoFit/>
          </a:bodyPr>
          <a:lstStyle/>
          <a:p>
            <a:r>
              <a:rPr lang="en-US" altLang="ja-JP" sz="1500" b="1" dirty="0" smtClean="0">
                <a:ea typeface="メイリオ"/>
              </a:rPr>
              <a:t>Ⅰ. </a:t>
            </a:r>
            <a:r>
              <a:rPr lang="ja-JP" altLang="en-US" sz="1500" b="1" dirty="0" smtClean="0">
                <a:ea typeface="メイリオ"/>
              </a:rPr>
              <a:t>地球温暖化</a:t>
            </a:r>
            <a:r>
              <a:rPr lang="ja-JP" altLang="en-US" sz="1500" b="1" dirty="0">
                <a:ea typeface="メイリオ"/>
              </a:rPr>
              <a:t>とは</a:t>
            </a:r>
            <a:r>
              <a:rPr lang="ja-JP" altLang="en-US" sz="1500" b="1" dirty="0" smtClean="0">
                <a:ea typeface="メイリオ"/>
              </a:rPr>
              <a:t>？　～温暖化はどうすれば防げるの？～</a:t>
            </a:r>
            <a:endParaRPr lang="en-US" altLang="ja-JP" sz="1500" b="1" dirty="0" smtClean="0">
              <a:ea typeface="メイリオ"/>
            </a:endParaRPr>
          </a:p>
        </p:txBody>
      </p:sp>
      <p:pic>
        <p:nvPicPr>
          <p:cNvPr id="47" name="図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34846" y="3385595"/>
            <a:ext cx="1179917" cy="1333688"/>
          </a:xfrm>
          <a:prstGeom prst="rect">
            <a:avLst/>
          </a:prstGeom>
        </p:spPr>
      </p:pic>
      <p:sp>
        <p:nvSpPr>
          <p:cNvPr id="5" name="角丸四角形吹き出し 4"/>
          <p:cNvSpPr/>
          <p:nvPr/>
        </p:nvSpPr>
        <p:spPr>
          <a:xfrm>
            <a:off x="4884600" y="2213470"/>
            <a:ext cx="4117517" cy="1114296"/>
          </a:xfrm>
          <a:prstGeom prst="wedgeRoundRectCallout">
            <a:avLst>
              <a:gd name="adj1" fmla="val -69349"/>
              <a:gd name="adj2" fmla="val 10101"/>
              <a:gd name="adj3" fmla="val 16667"/>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74934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4</a:t>
            </a:fld>
            <a:endParaRPr kumimoji="1" lang="ja-JP" altLang="en-US" sz="1800" dirty="0">
              <a:solidFill>
                <a:schemeClr val="tx1"/>
              </a:solidFill>
            </a:endParaRPr>
          </a:p>
        </p:txBody>
      </p:sp>
      <p:sp>
        <p:nvSpPr>
          <p:cNvPr id="17" name="テキスト ボックス 16"/>
          <p:cNvSpPr txBox="1"/>
          <p:nvPr/>
        </p:nvSpPr>
        <p:spPr>
          <a:xfrm>
            <a:off x="330201" y="424430"/>
            <a:ext cx="7119185" cy="523220"/>
          </a:xfrm>
          <a:prstGeom prst="rect">
            <a:avLst/>
          </a:prstGeom>
          <a:noFill/>
        </p:spPr>
        <p:txBody>
          <a:bodyPr wrap="square" rtlCol="0">
            <a:spAutoFit/>
          </a:bodyPr>
          <a:lstStyle/>
          <a:p>
            <a:r>
              <a:rPr lang="ja-JP" altLang="en-US" sz="2800" b="1" dirty="0" smtClean="0">
                <a:solidFill>
                  <a:srgbClr val="11A9D9"/>
                </a:solidFill>
                <a:ea typeface="メイリオ"/>
              </a:rPr>
              <a:t>神戸市の取り組み ～３本の柱～</a:t>
            </a:r>
            <a:endParaRPr lang="ja-JP" altLang="en-US" sz="2800" b="1" dirty="0">
              <a:solidFill>
                <a:srgbClr val="11A9D9"/>
              </a:solidFill>
              <a:ea typeface="メイリオ"/>
            </a:endParaRPr>
          </a:p>
        </p:txBody>
      </p:sp>
      <p:sp>
        <p:nvSpPr>
          <p:cNvPr id="19" name="角丸四角形 19"/>
          <p:cNvSpPr>
            <a:spLocks noChangeArrowheads="1"/>
          </p:cNvSpPr>
          <p:nvPr/>
        </p:nvSpPr>
        <p:spPr bwMode="auto">
          <a:xfrm>
            <a:off x="2403635" y="1272477"/>
            <a:ext cx="4305300" cy="560563"/>
          </a:xfrm>
          <a:prstGeom prst="roundRect">
            <a:avLst>
              <a:gd name="adj" fmla="val 16667"/>
            </a:avLst>
          </a:prstGeom>
          <a:noFill/>
          <a:ln w="19050">
            <a:noFill/>
          </a:ln>
        </p:spPr>
        <p:txBody>
          <a:bodyPr wrap="square" anchor="ctr">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2600" b="1" kern="0" dirty="0">
                <a:latin typeface="メイリオ" panose="020B0604030504040204" pitchFamily="50" charset="-128"/>
                <a:ea typeface="メイリオ" panose="020B0604030504040204" pitchFamily="50" charset="-128"/>
                <a:cs typeface="メイリオ" panose="020B0604030504040204" pitchFamily="50" charset="-128"/>
              </a:rPr>
              <a:t>神戸市</a:t>
            </a:r>
            <a:r>
              <a:rPr kumimoji="0" lang="ja-JP" altLang="en-US" sz="26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の地球温暖</a:t>
            </a:r>
            <a:r>
              <a:rPr kumimoji="0" lang="ja-JP" altLang="en-US" sz="2600" b="1" kern="0" dirty="0" smtClean="0">
                <a:latin typeface="メイリオ" panose="020B0604030504040204" pitchFamily="50" charset="-128"/>
                <a:ea typeface="メイリオ" panose="020B0604030504040204" pitchFamily="50" charset="-128"/>
                <a:cs typeface="メイリオ" panose="020B0604030504040204" pitchFamily="50" charset="-128"/>
              </a:rPr>
              <a:t>化</a:t>
            </a:r>
            <a:r>
              <a:rPr kumimoji="0" lang="ja-JP" altLang="en-US" sz="2600" b="1" kern="0" dirty="0">
                <a:latin typeface="メイリオ" panose="020B0604030504040204" pitchFamily="50" charset="-128"/>
                <a:ea typeface="メイリオ" panose="020B0604030504040204" pitchFamily="50" charset="-128"/>
                <a:cs typeface="メイリオ" panose="020B0604030504040204" pitchFamily="50" charset="-128"/>
              </a:rPr>
              <a:t>対策</a:t>
            </a:r>
            <a:endParaRPr kumimoji="0" lang="en-US" altLang="ja-JP" sz="26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正方形/長方形 22"/>
          <p:cNvSpPr/>
          <p:nvPr/>
        </p:nvSpPr>
        <p:spPr>
          <a:xfrm>
            <a:off x="382145" y="1951630"/>
            <a:ext cx="2804123" cy="85981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latin typeface="メイリオ" panose="020B0604030504040204" pitchFamily="50" charset="-128"/>
                <a:ea typeface="メイリオ" panose="020B0604030504040204" pitchFamily="50" charset="-128"/>
                <a:cs typeface="メイリオ" panose="020B0604030504040204" pitchFamily="50" charset="-128"/>
              </a:rPr>
              <a:t>省エネルギーの</a:t>
            </a:r>
            <a:endParaRPr kumimoji="1" lang="en-US" altLang="ja-JP" sz="24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2400" b="1" dirty="0" smtClean="0">
                <a:latin typeface="メイリオ" panose="020B0604030504040204" pitchFamily="50" charset="-128"/>
                <a:ea typeface="メイリオ" panose="020B0604030504040204" pitchFamily="50" charset="-128"/>
                <a:cs typeface="メイリオ" panose="020B0604030504040204" pitchFamily="50" charset="-128"/>
              </a:rPr>
              <a:t>推進</a:t>
            </a:r>
            <a:endPar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0" name="図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795" y="3034701"/>
            <a:ext cx="2790473" cy="2877907"/>
          </a:xfrm>
          <a:prstGeom prst="rect">
            <a:avLst/>
          </a:prstGeom>
        </p:spPr>
      </p:pic>
      <p:sp>
        <p:nvSpPr>
          <p:cNvPr id="24" name="テキスト ボックス 23"/>
          <p:cNvSpPr txBox="1"/>
          <p:nvPr/>
        </p:nvSpPr>
        <p:spPr>
          <a:xfrm>
            <a:off x="1656777" y="3336800"/>
            <a:ext cx="2239177" cy="369332"/>
          </a:xfrm>
          <a:prstGeom prst="rect">
            <a:avLst/>
          </a:prstGeom>
          <a:noFill/>
        </p:spPr>
        <p:txBody>
          <a:bodyPr wrap="square" rtlCol="0">
            <a:spAutoFit/>
          </a:bodyPr>
          <a:lstStyle/>
          <a:p>
            <a:r>
              <a:rPr lang="ja-JP" altLang="en-US" b="1" dirty="0" smtClean="0">
                <a:solidFill>
                  <a:schemeClr val="bg1"/>
                </a:solidFill>
                <a:effectLst>
                  <a:glow rad="266700">
                    <a:schemeClr val="accent6">
                      <a:lumMod val="75000"/>
                    </a:schemeClr>
                  </a:glow>
                </a:effectLst>
                <a:latin typeface="メイリオ" panose="020B0604030504040204" pitchFamily="50" charset="-128"/>
                <a:ea typeface="メイリオ" panose="020B0604030504040204" pitchFamily="50" charset="-128"/>
                <a:cs typeface="メイリオ" panose="020B0604030504040204" pitchFamily="50" charset="-128"/>
              </a:rPr>
              <a:t>緑のカーテン</a:t>
            </a:r>
            <a:endParaRPr lang="en-US" altLang="ja-JP" b="1" dirty="0" smtClean="0">
              <a:solidFill>
                <a:schemeClr val="bg1"/>
              </a:solidFill>
              <a:effectLst>
                <a:glow rad="266700">
                  <a:schemeClr val="accent6">
                    <a:lumMod val="75000"/>
                  </a:schemeClr>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テキスト ボックス 25"/>
          <p:cNvSpPr txBox="1"/>
          <p:nvPr/>
        </p:nvSpPr>
        <p:spPr>
          <a:xfrm>
            <a:off x="1891806" y="4324708"/>
            <a:ext cx="1840371" cy="369332"/>
          </a:xfrm>
          <a:prstGeom prst="rect">
            <a:avLst/>
          </a:prstGeom>
          <a:noFill/>
        </p:spPr>
        <p:txBody>
          <a:bodyPr wrap="square" rtlCol="0">
            <a:spAutoFit/>
          </a:bodyPr>
          <a:lstStyle/>
          <a:p>
            <a:r>
              <a:rPr lang="en-US" altLang="ja-JP" b="1" dirty="0" smtClean="0">
                <a:solidFill>
                  <a:schemeClr val="bg1"/>
                </a:solidFill>
                <a:effectLst>
                  <a:glow rad="266700">
                    <a:schemeClr val="accent6">
                      <a:lumMod val="75000"/>
                    </a:schemeClr>
                  </a:glow>
                </a:effectLst>
                <a:latin typeface="メイリオ" panose="020B0604030504040204" pitchFamily="50" charset="-128"/>
                <a:ea typeface="メイリオ" panose="020B0604030504040204" pitchFamily="50" charset="-128"/>
                <a:cs typeface="メイリオ" panose="020B0604030504040204" pitchFamily="50" charset="-128"/>
              </a:rPr>
              <a:t>LED </a:t>
            </a:r>
            <a:r>
              <a:rPr lang="ja-JP" altLang="en-US" b="1" dirty="0" smtClean="0">
                <a:solidFill>
                  <a:schemeClr val="bg1"/>
                </a:solidFill>
                <a:effectLst>
                  <a:glow rad="266700">
                    <a:schemeClr val="accent6">
                      <a:lumMod val="75000"/>
                    </a:schemeClr>
                  </a:glow>
                </a:effectLst>
                <a:latin typeface="メイリオ" panose="020B0604030504040204" pitchFamily="50" charset="-128"/>
                <a:ea typeface="メイリオ" panose="020B0604030504040204" pitchFamily="50" charset="-128"/>
                <a:cs typeface="メイリオ" panose="020B0604030504040204" pitchFamily="50" charset="-128"/>
              </a:rPr>
              <a:t>照明</a:t>
            </a:r>
            <a:endParaRPr lang="en-US" altLang="ja-JP" b="1" dirty="0" smtClean="0">
              <a:solidFill>
                <a:schemeClr val="bg1"/>
              </a:solidFill>
              <a:effectLst>
                <a:glow rad="266700">
                  <a:schemeClr val="accent6">
                    <a:lumMod val="75000"/>
                  </a:schemeClr>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テキスト ボックス 27"/>
          <p:cNvSpPr txBox="1"/>
          <p:nvPr/>
        </p:nvSpPr>
        <p:spPr>
          <a:xfrm>
            <a:off x="1668523" y="5283019"/>
            <a:ext cx="2144093" cy="369332"/>
          </a:xfrm>
          <a:prstGeom prst="rect">
            <a:avLst/>
          </a:prstGeom>
          <a:noFill/>
        </p:spPr>
        <p:txBody>
          <a:bodyPr wrap="square" rtlCol="0">
            <a:spAutoFit/>
          </a:bodyPr>
          <a:lstStyle/>
          <a:p>
            <a:r>
              <a:rPr lang="ja-JP" altLang="en-US" b="1" dirty="0" smtClean="0">
                <a:solidFill>
                  <a:schemeClr val="bg1"/>
                </a:solidFill>
                <a:effectLst>
                  <a:glow rad="266700">
                    <a:schemeClr val="accent6">
                      <a:lumMod val="75000"/>
                    </a:schemeClr>
                  </a:glow>
                </a:effectLst>
                <a:latin typeface="メイリオ" panose="020B0604030504040204" pitchFamily="50" charset="-128"/>
                <a:ea typeface="メイリオ" panose="020B0604030504040204" pitchFamily="50" charset="-128"/>
                <a:cs typeface="メイリオ" panose="020B0604030504040204" pitchFamily="50" charset="-128"/>
              </a:rPr>
              <a:t>自転車の利用</a:t>
            </a:r>
            <a:endParaRPr lang="en-US" altLang="ja-JP" b="1" dirty="0" smtClean="0">
              <a:solidFill>
                <a:schemeClr val="bg1"/>
              </a:solidFill>
              <a:effectLst>
                <a:glow rad="266700">
                  <a:schemeClr val="accent6">
                    <a:lumMod val="75000"/>
                  </a:schemeClr>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サブタイトル 2"/>
          <p:cNvSpPr txBox="1">
            <a:spLocks/>
          </p:cNvSpPr>
          <p:nvPr/>
        </p:nvSpPr>
        <p:spPr>
          <a:xfrm>
            <a:off x="4740623" y="1833042"/>
            <a:ext cx="6240323" cy="782359"/>
          </a:xfrm>
          <a:prstGeom prst="rect">
            <a:avLst/>
          </a:prstGeom>
          <a:ln>
            <a:noFill/>
          </a:ln>
        </p:spPr>
        <p:txBody>
          <a:bodyPr vert="horz" lIns="91440" tIns="45720" rIns="91440" bIns="45720" rtlCol="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nSpc>
                <a:spcPct val="130000"/>
              </a:lnSpc>
              <a:buFont typeface="Arial"/>
              <a:buNone/>
            </a:pPr>
            <a:endParaRPr lang="en-US" altLang="ja-JP" sz="2200" dirty="0">
              <a:solidFill>
                <a:srgbClr val="40404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33" name="グループ化 32"/>
          <p:cNvGrpSpPr/>
          <p:nvPr/>
        </p:nvGrpSpPr>
        <p:grpSpPr>
          <a:xfrm>
            <a:off x="6241257" y="3019938"/>
            <a:ext cx="2670732" cy="2955775"/>
            <a:chOff x="5725233" y="2661246"/>
            <a:chExt cx="2618511" cy="2648590"/>
          </a:xfrm>
        </p:grpSpPr>
        <p:pic>
          <p:nvPicPr>
            <p:cNvPr id="34" name="図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5233" y="2661246"/>
              <a:ext cx="2618511" cy="1801536"/>
            </a:xfrm>
            <a:prstGeom prst="rect">
              <a:avLst/>
            </a:prstGeom>
          </p:spPr>
        </p:pic>
        <p:pic>
          <p:nvPicPr>
            <p:cNvPr id="35" name="図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25233" y="4436999"/>
              <a:ext cx="2618511" cy="872837"/>
            </a:xfrm>
            <a:prstGeom prst="rect">
              <a:avLst/>
            </a:prstGeom>
          </p:spPr>
        </p:pic>
      </p:grpSp>
      <p:sp>
        <p:nvSpPr>
          <p:cNvPr id="36" name="正方形/長方形 35"/>
          <p:cNvSpPr/>
          <p:nvPr/>
        </p:nvSpPr>
        <p:spPr>
          <a:xfrm>
            <a:off x="3264573" y="1964077"/>
            <a:ext cx="2901913" cy="86789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smtClean="0">
                <a:latin typeface="メイリオ" panose="020B0604030504040204" pitchFamily="50" charset="-128"/>
                <a:ea typeface="メイリオ" panose="020B0604030504040204" pitchFamily="50" charset="-128"/>
                <a:cs typeface="メイリオ" panose="020B0604030504040204" pitchFamily="50" charset="-128"/>
              </a:rPr>
              <a:t>再生可能</a:t>
            </a:r>
            <a:r>
              <a:rPr kumimoji="1" lang="ja-JP" altLang="en-US" sz="2400" b="1" dirty="0" smtClean="0">
                <a:latin typeface="メイリオ" panose="020B0604030504040204" pitchFamily="50" charset="-128"/>
                <a:ea typeface="メイリオ" panose="020B0604030504040204" pitchFamily="50" charset="-128"/>
                <a:cs typeface="メイリオ" panose="020B0604030504040204" pitchFamily="50" charset="-128"/>
              </a:rPr>
              <a:t>エネルギーの普及</a:t>
            </a:r>
            <a:endPar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7" name="正方形/長方形 36"/>
          <p:cNvSpPr/>
          <p:nvPr/>
        </p:nvSpPr>
        <p:spPr>
          <a:xfrm>
            <a:off x="6241257" y="1964077"/>
            <a:ext cx="2670732" cy="8678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smtClean="0">
                <a:latin typeface="メイリオ" panose="020B0604030504040204" pitchFamily="50" charset="-128"/>
                <a:ea typeface="メイリオ" panose="020B0604030504040204" pitchFamily="50" charset="-128"/>
                <a:cs typeface="メイリオ" panose="020B0604030504040204" pitchFamily="50" charset="-128"/>
              </a:rPr>
              <a:t>革新的技術開発</a:t>
            </a:r>
            <a:endParaRPr kumimoji="1" lang="en-US" altLang="ja-JP" sz="24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2400" b="1" dirty="0" smtClean="0">
                <a:latin typeface="メイリオ" panose="020B0604030504040204" pitchFamily="50" charset="-128"/>
                <a:ea typeface="メイリオ" panose="020B0604030504040204" pitchFamily="50" charset="-128"/>
                <a:cs typeface="メイリオ" panose="020B0604030504040204" pitchFamily="50" charset="-128"/>
              </a:rPr>
              <a:t>の推進</a:t>
            </a:r>
            <a:endPar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1" name="テキスト ボックス 40"/>
          <p:cNvSpPr txBox="1"/>
          <p:nvPr/>
        </p:nvSpPr>
        <p:spPr>
          <a:xfrm>
            <a:off x="7125818" y="3364096"/>
            <a:ext cx="1840765" cy="369332"/>
          </a:xfrm>
          <a:prstGeom prst="rect">
            <a:avLst/>
          </a:prstGeom>
          <a:noFill/>
        </p:spPr>
        <p:txBody>
          <a:bodyPr wrap="square" rtlCol="0">
            <a:spAutoFit/>
          </a:bodyPr>
          <a:lstStyle/>
          <a:p>
            <a:r>
              <a:rPr lang="ja-JP" altLang="en-US" b="1" dirty="0" smtClean="0">
                <a:solidFill>
                  <a:schemeClr val="bg1"/>
                </a:solidFill>
                <a:effectLst>
                  <a:glow rad="254000">
                    <a:srgbClr val="0066CC"/>
                  </a:glow>
                </a:effectLst>
                <a:latin typeface="メイリオ" panose="020B0604030504040204" pitchFamily="50" charset="-128"/>
                <a:ea typeface="メイリオ" panose="020B0604030504040204" pitchFamily="50" charset="-128"/>
                <a:cs typeface="メイリオ" panose="020B0604030504040204" pitchFamily="50" charset="-128"/>
              </a:rPr>
              <a:t>燃料電池自動車</a:t>
            </a:r>
            <a:endParaRPr lang="en-US" altLang="ja-JP" b="1" dirty="0" smtClean="0">
              <a:solidFill>
                <a:schemeClr val="bg1"/>
              </a:solidFill>
              <a:effectLst>
                <a:glow rad="254000">
                  <a:srgbClr val="0066CC"/>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2" name="テキスト ボックス 41"/>
          <p:cNvSpPr txBox="1"/>
          <p:nvPr/>
        </p:nvSpPr>
        <p:spPr>
          <a:xfrm>
            <a:off x="7129819" y="4379300"/>
            <a:ext cx="2603353" cy="369332"/>
          </a:xfrm>
          <a:prstGeom prst="rect">
            <a:avLst/>
          </a:prstGeom>
          <a:noFill/>
        </p:spPr>
        <p:txBody>
          <a:bodyPr wrap="square" rtlCol="0">
            <a:spAutoFit/>
          </a:bodyPr>
          <a:lstStyle/>
          <a:p>
            <a:r>
              <a:rPr lang="ja-JP" altLang="en-US" b="1" dirty="0" smtClean="0">
                <a:solidFill>
                  <a:schemeClr val="bg1"/>
                </a:solidFill>
                <a:effectLst>
                  <a:glow rad="254000">
                    <a:srgbClr val="0066CC"/>
                  </a:glow>
                </a:effectLst>
                <a:latin typeface="メイリオ" panose="020B0604030504040204" pitchFamily="50" charset="-128"/>
                <a:ea typeface="メイリオ" panose="020B0604030504040204" pitchFamily="50" charset="-128"/>
                <a:cs typeface="メイリオ" panose="020B0604030504040204" pitchFamily="50" charset="-128"/>
              </a:rPr>
              <a:t>液化水素運搬船</a:t>
            </a:r>
            <a:endParaRPr lang="en-US" altLang="ja-JP" b="1" dirty="0" smtClean="0">
              <a:solidFill>
                <a:schemeClr val="bg1"/>
              </a:solidFill>
              <a:effectLst>
                <a:glow rad="254000">
                  <a:srgbClr val="0066CC"/>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3" name="テキスト ボックス 42"/>
          <p:cNvSpPr txBox="1"/>
          <p:nvPr/>
        </p:nvSpPr>
        <p:spPr>
          <a:xfrm>
            <a:off x="6263171" y="5356483"/>
            <a:ext cx="3039363" cy="369332"/>
          </a:xfrm>
          <a:prstGeom prst="rect">
            <a:avLst/>
          </a:prstGeom>
          <a:noFill/>
        </p:spPr>
        <p:txBody>
          <a:bodyPr wrap="square" rtlCol="0">
            <a:spAutoFit/>
          </a:bodyPr>
          <a:lstStyle/>
          <a:p>
            <a:r>
              <a:rPr lang="ja-JP" altLang="en-US" b="1" dirty="0" smtClean="0">
                <a:solidFill>
                  <a:schemeClr val="bg1"/>
                </a:solidFill>
                <a:effectLst>
                  <a:glow rad="254000">
                    <a:srgbClr val="0066CC"/>
                  </a:glow>
                </a:effectLst>
                <a:latin typeface="メイリオ" panose="020B0604030504040204" pitchFamily="50" charset="-128"/>
                <a:ea typeface="メイリオ" panose="020B0604030504040204" pitchFamily="50" charset="-128"/>
                <a:cs typeface="メイリオ" panose="020B0604030504040204" pitchFamily="50" charset="-128"/>
              </a:rPr>
              <a:t>再エネ水素ステーション</a:t>
            </a:r>
            <a:endParaRPr lang="en-US" altLang="ja-JP" b="1" dirty="0" smtClean="0">
              <a:solidFill>
                <a:schemeClr val="bg1"/>
              </a:solidFill>
              <a:effectLst>
                <a:glow rad="254000">
                  <a:srgbClr val="0066CC"/>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46" name="図 4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86484" y="3997879"/>
            <a:ext cx="2880000" cy="1971840"/>
          </a:xfrm>
          <a:prstGeom prst="rect">
            <a:avLst/>
          </a:prstGeom>
        </p:spPr>
      </p:pic>
      <p:sp>
        <p:nvSpPr>
          <p:cNvPr id="39" name="テキスト ボックス 38"/>
          <p:cNvSpPr txBox="1"/>
          <p:nvPr/>
        </p:nvSpPr>
        <p:spPr>
          <a:xfrm>
            <a:off x="4790687" y="4335133"/>
            <a:ext cx="1144860" cy="369332"/>
          </a:xfrm>
          <a:prstGeom prst="rect">
            <a:avLst/>
          </a:prstGeom>
          <a:noFill/>
        </p:spPr>
        <p:txBody>
          <a:bodyPr wrap="square" rtlCol="0">
            <a:spAutoFit/>
          </a:bodyPr>
          <a:lstStyle/>
          <a:p>
            <a:r>
              <a:rPr lang="ja-JP" altLang="en-US" b="1" dirty="0" smtClean="0">
                <a:solidFill>
                  <a:schemeClr val="bg1"/>
                </a:solidFill>
                <a:effectLst>
                  <a:glow rad="254000">
                    <a:srgbClr val="006600"/>
                  </a:glow>
                </a:effectLst>
                <a:latin typeface="メイリオ" panose="020B0604030504040204" pitchFamily="50" charset="-128"/>
                <a:ea typeface="メイリオ" panose="020B0604030504040204" pitchFamily="50" charset="-128"/>
                <a:cs typeface="メイリオ" panose="020B0604030504040204" pitchFamily="50" charset="-128"/>
              </a:rPr>
              <a:t>薪の利用</a:t>
            </a:r>
            <a:endParaRPr lang="en-US" altLang="ja-JP" b="1" dirty="0" smtClean="0">
              <a:solidFill>
                <a:schemeClr val="bg1"/>
              </a:solidFill>
              <a:effectLst>
                <a:glow rad="254000">
                  <a:srgbClr val="006600"/>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0" name="テキスト ボックス 39"/>
          <p:cNvSpPr txBox="1"/>
          <p:nvPr/>
        </p:nvSpPr>
        <p:spPr>
          <a:xfrm>
            <a:off x="4774003" y="5334779"/>
            <a:ext cx="1482639" cy="369332"/>
          </a:xfrm>
          <a:prstGeom prst="rect">
            <a:avLst/>
          </a:prstGeom>
          <a:noFill/>
        </p:spPr>
        <p:txBody>
          <a:bodyPr wrap="square" rtlCol="0">
            <a:spAutoFit/>
          </a:bodyPr>
          <a:lstStyle/>
          <a:p>
            <a:r>
              <a:rPr lang="ja-JP" altLang="en-US" b="1" dirty="0" smtClean="0">
                <a:solidFill>
                  <a:schemeClr val="bg1"/>
                </a:solidFill>
                <a:effectLst>
                  <a:glow rad="254000">
                    <a:srgbClr val="006600"/>
                  </a:glow>
                </a:effectLst>
                <a:latin typeface="メイリオ" panose="020B0604030504040204" pitchFamily="50" charset="-128"/>
                <a:ea typeface="メイリオ" panose="020B0604030504040204" pitchFamily="50" charset="-128"/>
                <a:cs typeface="メイリオ" panose="020B0604030504040204" pitchFamily="50" charset="-128"/>
              </a:rPr>
              <a:t>太陽光発電</a:t>
            </a:r>
            <a:endParaRPr lang="en-US" altLang="ja-JP" b="1" dirty="0" smtClean="0">
              <a:solidFill>
                <a:schemeClr val="bg1"/>
              </a:solidFill>
              <a:effectLst>
                <a:glow rad="254000">
                  <a:srgbClr val="006600"/>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45" name="図 4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86484" y="3025635"/>
            <a:ext cx="2888267" cy="972000"/>
          </a:xfrm>
          <a:prstGeom prst="rect">
            <a:avLst/>
          </a:prstGeom>
        </p:spPr>
      </p:pic>
      <p:sp>
        <p:nvSpPr>
          <p:cNvPr id="38" name="テキスト ボックス 37"/>
          <p:cNvSpPr txBox="1"/>
          <p:nvPr/>
        </p:nvSpPr>
        <p:spPr>
          <a:xfrm>
            <a:off x="4376725" y="3377215"/>
            <a:ext cx="3117643" cy="369332"/>
          </a:xfrm>
          <a:prstGeom prst="rect">
            <a:avLst/>
          </a:prstGeom>
          <a:noFill/>
        </p:spPr>
        <p:txBody>
          <a:bodyPr wrap="square" rtlCol="0">
            <a:spAutoFit/>
          </a:bodyPr>
          <a:lstStyle/>
          <a:p>
            <a:r>
              <a:rPr lang="ja-JP" altLang="en-US" b="1" dirty="0" smtClean="0">
                <a:solidFill>
                  <a:schemeClr val="bg1"/>
                </a:solidFill>
                <a:effectLst>
                  <a:glow rad="254000">
                    <a:srgbClr val="006600"/>
                  </a:glow>
                </a:effectLst>
                <a:latin typeface="メイリオ" panose="020B0604030504040204" pitchFamily="50" charset="-128"/>
                <a:ea typeface="メイリオ" panose="020B0604030504040204" pitchFamily="50" charset="-128"/>
                <a:cs typeface="メイリオ" panose="020B0604030504040204" pitchFamily="50" charset="-128"/>
              </a:rPr>
              <a:t>木質</a:t>
            </a:r>
            <a:r>
              <a:rPr lang="ja-JP" altLang="en-US" b="1" dirty="0">
                <a:solidFill>
                  <a:schemeClr val="bg1"/>
                </a:solidFill>
                <a:effectLst>
                  <a:glow rad="254000">
                    <a:srgbClr val="006600"/>
                  </a:glow>
                </a:effectLst>
                <a:latin typeface="メイリオ" panose="020B0604030504040204" pitchFamily="50" charset="-128"/>
                <a:ea typeface="メイリオ" panose="020B0604030504040204" pitchFamily="50" charset="-128"/>
                <a:cs typeface="メイリオ" panose="020B0604030504040204" pitchFamily="50" charset="-128"/>
              </a:rPr>
              <a:t>バイオマス</a:t>
            </a:r>
            <a:endParaRPr lang="en-US" altLang="ja-JP" b="1" dirty="0" smtClean="0">
              <a:solidFill>
                <a:schemeClr val="bg1"/>
              </a:solidFill>
              <a:effectLst>
                <a:glow rad="254000">
                  <a:srgbClr val="006600"/>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テキスト ボックス 24"/>
          <p:cNvSpPr txBox="1"/>
          <p:nvPr/>
        </p:nvSpPr>
        <p:spPr>
          <a:xfrm>
            <a:off x="163776" y="101267"/>
            <a:ext cx="5280613" cy="323165"/>
          </a:xfrm>
          <a:prstGeom prst="rect">
            <a:avLst/>
          </a:prstGeom>
          <a:noFill/>
        </p:spPr>
        <p:txBody>
          <a:bodyPr wrap="none" rtlCol="0">
            <a:spAutoFit/>
          </a:bodyPr>
          <a:lstStyle/>
          <a:p>
            <a:r>
              <a:rPr lang="en-US" altLang="ja-JP" sz="1500" b="1" dirty="0" smtClean="0">
                <a:ea typeface="メイリオ"/>
              </a:rPr>
              <a:t>Ⅰ. </a:t>
            </a:r>
            <a:r>
              <a:rPr lang="ja-JP" altLang="en-US" sz="1500" b="1" dirty="0" smtClean="0">
                <a:ea typeface="メイリオ"/>
              </a:rPr>
              <a:t>地球温暖化</a:t>
            </a:r>
            <a:r>
              <a:rPr lang="ja-JP" altLang="en-US" sz="1500" b="1" dirty="0">
                <a:ea typeface="メイリオ"/>
              </a:rPr>
              <a:t>とは</a:t>
            </a:r>
            <a:r>
              <a:rPr lang="ja-JP" altLang="en-US" sz="1500" b="1" dirty="0" smtClean="0">
                <a:ea typeface="メイリオ"/>
              </a:rPr>
              <a:t>？　～温暖化はどうすれば防げるの？～</a:t>
            </a:r>
            <a:endParaRPr lang="en-US" altLang="ja-JP" sz="1500" b="1" dirty="0" smtClean="0">
              <a:ea typeface="メイリオ"/>
            </a:endParaRPr>
          </a:p>
        </p:txBody>
      </p:sp>
    </p:spTree>
    <p:extLst>
      <p:ext uri="{BB962C8B-B14F-4D97-AF65-F5344CB8AC3E}">
        <p14:creationId xmlns:p14="http://schemas.microsoft.com/office/powerpoint/2010/main" val="5567176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5942" y="4883931"/>
            <a:ext cx="1253589" cy="1303115"/>
          </a:xfrm>
          <a:prstGeom prst="rect">
            <a:avLst/>
          </a:prstGeom>
        </p:spPr>
      </p:pic>
      <p:sp>
        <p:nvSpPr>
          <p:cNvPr id="29" name="正方形/長方形 28"/>
          <p:cNvSpPr/>
          <p:nvPr/>
        </p:nvSpPr>
        <p:spPr>
          <a:xfrm>
            <a:off x="4090961" y="3850397"/>
            <a:ext cx="4318343" cy="762468"/>
          </a:xfrm>
          <a:prstGeom prst="rect">
            <a:avLst/>
          </a:prstGeom>
          <a:solidFill>
            <a:schemeClr val="accent6">
              <a:lumMod val="20000"/>
              <a:lumOff val="80000"/>
            </a:schemeClr>
          </a:solidFill>
          <a:ln w="38100">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5</a:t>
            </a:fld>
            <a:endParaRPr kumimoji="1" lang="ja-JP" altLang="en-US" sz="1800" dirty="0">
              <a:solidFill>
                <a:schemeClr val="tx1"/>
              </a:solidFill>
            </a:endParaRPr>
          </a:p>
        </p:txBody>
      </p:sp>
      <p:pic>
        <p:nvPicPr>
          <p:cNvPr id="1026" name="Picture 2" descr="\\file.kobe.local\top\02_作業文書\01_組織\平成30年度\09_環境局\01_環境政策部\02_環境貢献都市課\13_その他\くらしのエコチェック\くらしのエコチェック（中学生版）見直し\写真等素材\省エネチャレンジ2018夏.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297452">
            <a:off x="577331" y="1502096"/>
            <a:ext cx="3223472" cy="46303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4" name="テキスト ボックス 13"/>
          <p:cNvSpPr txBox="1"/>
          <p:nvPr/>
        </p:nvSpPr>
        <p:spPr>
          <a:xfrm>
            <a:off x="330201" y="424430"/>
            <a:ext cx="7119185" cy="523220"/>
          </a:xfrm>
          <a:prstGeom prst="rect">
            <a:avLst/>
          </a:prstGeom>
          <a:noFill/>
        </p:spPr>
        <p:txBody>
          <a:bodyPr wrap="square" rtlCol="0">
            <a:spAutoFit/>
          </a:bodyPr>
          <a:lstStyle/>
          <a:p>
            <a:r>
              <a:rPr lang="ja-JP" altLang="en-US" sz="2800" b="1" dirty="0" smtClean="0">
                <a:solidFill>
                  <a:srgbClr val="11A9D9"/>
                </a:solidFill>
                <a:ea typeface="メイリオ"/>
              </a:rPr>
              <a:t>こうべ省エネチャレンジ</a:t>
            </a:r>
            <a:endParaRPr lang="ja-JP" altLang="en-US" sz="2800" b="1" dirty="0">
              <a:solidFill>
                <a:srgbClr val="11A9D9"/>
              </a:solidFill>
              <a:ea typeface="メイリオ"/>
            </a:endParaRPr>
          </a:p>
        </p:txBody>
      </p:sp>
      <p:sp>
        <p:nvSpPr>
          <p:cNvPr id="3" name="二等辺三角形 2"/>
          <p:cNvSpPr/>
          <p:nvPr/>
        </p:nvSpPr>
        <p:spPr>
          <a:xfrm flipV="1">
            <a:off x="5698985" y="2333772"/>
            <a:ext cx="1080448" cy="163773"/>
          </a:xfrm>
          <a:prstGeom prst="triangle">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二等辺三角形 22"/>
          <p:cNvSpPr/>
          <p:nvPr/>
        </p:nvSpPr>
        <p:spPr>
          <a:xfrm flipV="1">
            <a:off x="5698985" y="3526178"/>
            <a:ext cx="1080448" cy="163773"/>
          </a:xfrm>
          <a:prstGeom prst="triangle">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Text Box 4"/>
          <p:cNvSpPr txBox="1">
            <a:spLocks noChangeArrowheads="1"/>
          </p:cNvSpPr>
          <p:nvPr/>
        </p:nvSpPr>
        <p:spPr bwMode="auto">
          <a:xfrm>
            <a:off x="4104608" y="3967508"/>
            <a:ext cx="4653703" cy="614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1400"/>
              </a:lnSpc>
              <a:spcBef>
                <a:spcPct val="50000"/>
              </a:spcBef>
            </a:pPr>
            <a:r>
              <a:rPr lang="ja-JP" altLang="en-US" sz="1800" b="1" dirty="0" smtClean="0">
                <a:solidFill>
                  <a:srgbClr val="FF3399"/>
                </a:solidFill>
                <a:latin typeface="メイリオ" panose="020B0604030504040204" pitchFamily="50" charset="-128"/>
                <a:ea typeface="メイリオ" panose="020B0604030504040204" pitchFamily="50" charset="-128"/>
                <a:cs typeface="メイリオ" panose="020B0604030504040204" pitchFamily="50" charset="-128"/>
              </a:rPr>
              <a:t>前年より電気・ガスの使用を削減</a:t>
            </a:r>
            <a:r>
              <a:rPr lang="ja-JP" altLang="en-US" sz="1800" b="1" dirty="0">
                <a:solidFill>
                  <a:srgbClr val="FF3399"/>
                </a:solidFill>
                <a:latin typeface="メイリオ" panose="020B0604030504040204" pitchFamily="50" charset="-128"/>
                <a:ea typeface="メイリオ" panose="020B0604030504040204" pitchFamily="50" charset="-128"/>
                <a:cs typeface="メイリオ" panose="020B0604030504040204" pitchFamily="50" charset="-128"/>
              </a:rPr>
              <a:t>できた</a:t>
            </a:r>
            <a:endParaRPr lang="en-US" altLang="ja-JP" sz="1800" b="1" dirty="0" smtClean="0">
              <a:solidFill>
                <a:srgbClr val="FF3399"/>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ts val="1400"/>
              </a:lnSpc>
              <a:spcBef>
                <a:spcPct val="50000"/>
              </a:spcBef>
            </a:pPr>
            <a:r>
              <a:rPr lang="ja-JP" altLang="en-US" sz="1800" b="1" dirty="0" smtClean="0">
                <a:solidFill>
                  <a:srgbClr val="FF3399"/>
                </a:solidFill>
                <a:latin typeface="メイリオ" panose="020B0604030504040204" pitchFamily="50" charset="-128"/>
                <a:ea typeface="メイリオ" panose="020B0604030504040204" pitchFamily="50" charset="-128"/>
                <a:cs typeface="メイリオ" panose="020B0604030504040204" pitchFamily="50" charset="-128"/>
              </a:rPr>
              <a:t>方には、抽選で記念品をプレゼント</a:t>
            </a:r>
            <a:r>
              <a:rPr lang="en-US" altLang="ja-JP" sz="1800" b="1" dirty="0" smtClean="0">
                <a:solidFill>
                  <a:srgbClr val="FF3399"/>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8" name="正方形/長方形 7"/>
          <p:cNvSpPr/>
          <p:nvPr/>
        </p:nvSpPr>
        <p:spPr>
          <a:xfrm>
            <a:off x="4096604" y="1469561"/>
            <a:ext cx="4285217" cy="70555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Text Box 4"/>
          <p:cNvSpPr txBox="1">
            <a:spLocks noChangeArrowheads="1"/>
          </p:cNvSpPr>
          <p:nvPr/>
        </p:nvSpPr>
        <p:spPr bwMode="auto">
          <a:xfrm>
            <a:off x="4190051" y="1582419"/>
            <a:ext cx="4653703" cy="589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1400"/>
              </a:lnSpc>
              <a:spcBef>
                <a:spcPct val="50000"/>
              </a:spcBef>
            </a:pPr>
            <a:r>
              <a:rPr lang="ja-JP" altLang="en-US" sz="1800" b="1" dirty="0" smtClean="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エネルギー消費量の多い夏と冬の</a:t>
            </a:r>
            <a:endParaRPr lang="en-US" altLang="ja-JP" sz="1800" b="1" dirty="0" smtClean="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ts val="1400"/>
              </a:lnSpc>
              <a:spcBef>
                <a:spcPct val="50000"/>
              </a:spcBef>
            </a:pPr>
            <a:r>
              <a:rPr lang="ja-JP" altLang="en-US" sz="1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１</a:t>
            </a:r>
            <a:r>
              <a:rPr lang="ja-JP" altLang="en-US" sz="1800" b="1" dirty="0" smtClean="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か月間、家庭で省エネにチャレンジ</a:t>
            </a:r>
            <a:endParaRPr lang="en-US" altLang="ja-JP" sz="1800" b="1" dirty="0" smtClean="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正方形/長方形 27"/>
          <p:cNvSpPr/>
          <p:nvPr/>
        </p:nvSpPr>
        <p:spPr>
          <a:xfrm>
            <a:off x="4096604" y="2674967"/>
            <a:ext cx="4285217" cy="70555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Text Box 4"/>
          <p:cNvSpPr txBox="1">
            <a:spLocks noChangeArrowheads="1"/>
          </p:cNvSpPr>
          <p:nvPr/>
        </p:nvSpPr>
        <p:spPr bwMode="auto">
          <a:xfrm>
            <a:off x="4162752" y="2808894"/>
            <a:ext cx="4653703" cy="589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1400"/>
              </a:lnSpc>
              <a:spcBef>
                <a:spcPct val="50000"/>
              </a:spcBef>
            </a:pPr>
            <a:r>
              <a:rPr lang="ja-JP" altLang="en-US" sz="1800" b="1" dirty="0" smtClean="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電気・ガスの検針票のコピーを付けて</a:t>
            </a:r>
            <a:endParaRPr lang="en-US" altLang="ja-JP" sz="1800" b="1" dirty="0" smtClean="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ts val="1400"/>
              </a:lnSpc>
              <a:spcBef>
                <a:spcPct val="50000"/>
              </a:spcBef>
            </a:pPr>
            <a:r>
              <a:rPr lang="ja-JP" altLang="en-US" sz="1800" b="1" dirty="0" smtClean="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取組結果を報告</a:t>
            </a:r>
            <a:endParaRPr lang="en-US" altLang="ja-JP" sz="1800" b="1" dirty="0" smtClean="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円形吹き出し 9"/>
          <p:cNvSpPr/>
          <p:nvPr/>
        </p:nvSpPr>
        <p:spPr>
          <a:xfrm>
            <a:off x="4190052" y="4878110"/>
            <a:ext cx="2050527" cy="1064527"/>
          </a:xfrm>
          <a:prstGeom prst="wedgeEllipseCallout">
            <a:avLst>
              <a:gd name="adj1" fmla="val 64726"/>
              <a:gd name="adj2" fmla="val 22304"/>
            </a:avLst>
          </a:prstGeom>
          <a:solidFill>
            <a:schemeClr val="bg1"/>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Text Box 4"/>
          <p:cNvSpPr txBox="1">
            <a:spLocks noChangeArrowheads="1"/>
          </p:cNvSpPr>
          <p:nvPr/>
        </p:nvSpPr>
        <p:spPr bwMode="auto">
          <a:xfrm>
            <a:off x="4304143" y="5136763"/>
            <a:ext cx="2181908" cy="574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1400"/>
              </a:lnSpc>
              <a:spcBef>
                <a:spcPct val="50000"/>
              </a:spcBef>
            </a:pP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みんなもぜひ</a:t>
            </a:r>
            <a:endParaRPr lang="en-US" altLang="ja-JP"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pPr eaLnBrk="1" hangingPunct="1">
              <a:lnSpc>
                <a:spcPts val="1400"/>
              </a:lnSpc>
              <a:spcBef>
                <a:spcPct val="50000"/>
              </a:spcBef>
            </a:pP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チャレンジして</a:t>
            </a:r>
            <a:r>
              <a:rPr lang="ja-JP" altLang="en-US" sz="1600" b="1" dirty="0" smtClean="0">
                <a:latin typeface="HG丸ｺﾞｼｯｸM-PRO" panose="020F0600000000000000" pitchFamily="50" charset="-128"/>
                <a:ea typeface="HG丸ｺﾞｼｯｸM-PRO" panose="020F0600000000000000" pitchFamily="50" charset="-128"/>
                <a:cs typeface="メイリオ" panose="020B0604030504040204" pitchFamily="50" charset="-128"/>
              </a:rPr>
              <a:t>な</a:t>
            </a:r>
            <a:endParaRPr lang="en-US" altLang="ja-JP" sz="1600" b="1" dirty="0" smtClean="0">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pic>
        <p:nvPicPr>
          <p:cNvPr id="11" name="図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01419" y="5252147"/>
            <a:ext cx="706955" cy="758059"/>
          </a:xfrm>
          <a:prstGeom prst="rect">
            <a:avLst/>
          </a:prstGeom>
        </p:spPr>
      </p:pic>
      <p:sp>
        <p:nvSpPr>
          <p:cNvPr id="16" name="二等辺三角形 15"/>
          <p:cNvSpPr/>
          <p:nvPr/>
        </p:nvSpPr>
        <p:spPr>
          <a:xfrm rot="6110562">
            <a:off x="6486416" y="5705775"/>
            <a:ext cx="104897" cy="420371"/>
          </a:xfrm>
          <a:prstGeom prst="triangle">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二等辺三角形 32"/>
          <p:cNvSpPr/>
          <p:nvPr/>
        </p:nvSpPr>
        <p:spPr>
          <a:xfrm rot="4225631" flipH="1">
            <a:off x="6548451" y="5929101"/>
            <a:ext cx="91391" cy="434049"/>
          </a:xfrm>
          <a:prstGeom prst="triangle">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二等辺三角形 33"/>
          <p:cNvSpPr/>
          <p:nvPr/>
        </p:nvSpPr>
        <p:spPr>
          <a:xfrm rot="12834938" flipH="1">
            <a:off x="8452531" y="4816597"/>
            <a:ext cx="91391" cy="378487"/>
          </a:xfrm>
          <a:prstGeom prst="triangle">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二等辺三角形 34"/>
          <p:cNvSpPr/>
          <p:nvPr/>
        </p:nvSpPr>
        <p:spPr>
          <a:xfrm rot="14578577" flipH="1">
            <a:off x="8654807" y="5023403"/>
            <a:ext cx="91391" cy="282797"/>
          </a:xfrm>
          <a:prstGeom prst="triangle">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163775" y="101264"/>
            <a:ext cx="4585645" cy="323165"/>
          </a:xfrm>
          <a:prstGeom prst="rect">
            <a:avLst/>
          </a:prstGeom>
          <a:noFill/>
        </p:spPr>
        <p:txBody>
          <a:bodyPr wrap="square" rtlCol="0">
            <a:spAutoFit/>
          </a:bodyPr>
          <a:lstStyle/>
          <a:p>
            <a:r>
              <a:rPr lang="en-US" altLang="ja-JP" sz="1500" b="1" dirty="0">
                <a:ea typeface="メイリオ"/>
              </a:rPr>
              <a:t>Ⅱ. </a:t>
            </a:r>
            <a:r>
              <a:rPr lang="ja-JP" altLang="en-US" sz="1500" b="1" dirty="0">
                <a:ea typeface="メイリオ"/>
              </a:rPr>
              <a:t>神戸市の取組①「省エネルギーの推進」</a:t>
            </a:r>
          </a:p>
        </p:txBody>
      </p:sp>
    </p:spTree>
    <p:extLst>
      <p:ext uri="{BB962C8B-B14F-4D97-AF65-F5344CB8AC3E}">
        <p14:creationId xmlns:p14="http://schemas.microsoft.com/office/powerpoint/2010/main" val="20902112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6</a:t>
            </a:fld>
            <a:endParaRPr kumimoji="1" lang="ja-JP" altLang="en-US" sz="1800" dirty="0">
              <a:solidFill>
                <a:schemeClr val="tx1"/>
              </a:solidFill>
            </a:endParaRPr>
          </a:p>
        </p:txBody>
      </p:sp>
      <p:sp>
        <p:nvSpPr>
          <p:cNvPr id="13" name="Text Box 4"/>
          <p:cNvSpPr txBox="1">
            <a:spLocks noChangeArrowheads="1"/>
          </p:cNvSpPr>
          <p:nvPr/>
        </p:nvSpPr>
        <p:spPr bwMode="auto">
          <a:xfrm>
            <a:off x="377497" y="5223595"/>
            <a:ext cx="6512995" cy="869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1500"/>
              </a:lnSpc>
              <a:spcBef>
                <a:spcPct val="50000"/>
              </a:spcBef>
            </a:pPr>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○作り方動画の配信や、相談ダイヤルの</a:t>
            </a:r>
            <a:endParaRPr lang="en-US" altLang="ja-JP" b="1" dirty="0" smtClean="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ts val="1500"/>
              </a:lnSpc>
              <a:spcBef>
                <a:spcPct val="50000"/>
              </a:spcBef>
            </a:pP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開設による育成支援</a:t>
            </a:r>
            <a:endParaRPr lang="en-US" altLang="ja-JP" b="1" dirty="0" smtClean="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ts val="1500"/>
              </a:lnSpc>
              <a:spcBef>
                <a:spcPct val="50000"/>
              </a:spcBef>
            </a:pPr>
            <a:endParaRPr lang="en-US" altLang="ja-JP" sz="4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4" name="図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903" y="1542035"/>
            <a:ext cx="4453339" cy="3340005"/>
          </a:xfrm>
          <a:prstGeom prst="rect">
            <a:avLst/>
          </a:prstGeom>
        </p:spPr>
      </p:pic>
      <p:pic>
        <p:nvPicPr>
          <p:cNvPr id="3" name="図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3180" y="1542035"/>
            <a:ext cx="3047693" cy="1876093"/>
          </a:xfrm>
          <a:prstGeom prst="rect">
            <a:avLst/>
          </a:prstGeom>
        </p:spPr>
      </p:pic>
      <p:sp>
        <p:nvSpPr>
          <p:cNvPr id="9" name="テキスト ボックス 8"/>
          <p:cNvSpPr txBox="1"/>
          <p:nvPr/>
        </p:nvSpPr>
        <p:spPr>
          <a:xfrm>
            <a:off x="330201" y="424430"/>
            <a:ext cx="7119185" cy="523220"/>
          </a:xfrm>
          <a:prstGeom prst="rect">
            <a:avLst/>
          </a:prstGeom>
          <a:noFill/>
        </p:spPr>
        <p:txBody>
          <a:bodyPr wrap="square" rtlCol="0">
            <a:spAutoFit/>
          </a:bodyPr>
          <a:lstStyle/>
          <a:p>
            <a:r>
              <a:rPr lang="ja-JP" altLang="en-US" sz="2800" b="1" dirty="0" smtClean="0">
                <a:solidFill>
                  <a:srgbClr val="11A9D9"/>
                </a:solidFill>
                <a:ea typeface="メイリオ"/>
              </a:rPr>
              <a:t>緑のカーテンの普及</a:t>
            </a:r>
            <a:endParaRPr lang="en-US" altLang="ja-JP" sz="2800" b="1" dirty="0" smtClean="0">
              <a:solidFill>
                <a:srgbClr val="11A9D9"/>
              </a:solidFill>
              <a:ea typeface="メイリオ"/>
            </a:endParaRPr>
          </a:p>
        </p:txBody>
      </p:sp>
      <p:pic>
        <p:nvPicPr>
          <p:cNvPr id="4" name="図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3180" y="3659603"/>
            <a:ext cx="3274629" cy="542756"/>
          </a:xfrm>
          <a:prstGeom prst="rect">
            <a:avLst/>
          </a:prstGeom>
        </p:spPr>
      </p:pic>
      <p:pic>
        <p:nvPicPr>
          <p:cNvPr id="6" name="図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7675" y="4202361"/>
            <a:ext cx="1943425" cy="1816177"/>
          </a:xfrm>
          <a:prstGeom prst="rect">
            <a:avLst/>
          </a:prstGeom>
        </p:spPr>
      </p:pic>
      <p:sp>
        <p:nvSpPr>
          <p:cNvPr id="10" name="テキスト ボックス 9"/>
          <p:cNvSpPr txBox="1"/>
          <p:nvPr/>
        </p:nvSpPr>
        <p:spPr>
          <a:xfrm>
            <a:off x="163775" y="101264"/>
            <a:ext cx="4585645" cy="323165"/>
          </a:xfrm>
          <a:prstGeom prst="rect">
            <a:avLst/>
          </a:prstGeom>
          <a:noFill/>
        </p:spPr>
        <p:txBody>
          <a:bodyPr wrap="square" rtlCol="0">
            <a:spAutoFit/>
          </a:bodyPr>
          <a:lstStyle/>
          <a:p>
            <a:r>
              <a:rPr lang="en-US" altLang="ja-JP" sz="1500" b="1" dirty="0">
                <a:ea typeface="メイリオ"/>
              </a:rPr>
              <a:t>Ⅱ. </a:t>
            </a:r>
            <a:r>
              <a:rPr lang="ja-JP" altLang="en-US" sz="1500" b="1" dirty="0">
                <a:ea typeface="メイリオ"/>
              </a:rPr>
              <a:t>神戸市の取組①「省エネルギーの推進」</a:t>
            </a:r>
          </a:p>
        </p:txBody>
      </p:sp>
    </p:spTree>
    <p:extLst>
      <p:ext uri="{BB962C8B-B14F-4D97-AF65-F5344CB8AC3E}">
        <p14:creationId xmlns:p14="http://schemas.microsoft.com/office/powerpoint/2010/main" val="29194759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7</a:t>
            </a:fld>
            <a:endParaRPr kumimoji="1" lang="ja-JP" altLang="en-US" sz="1800" dirty="0">
              <a:solidFill>
                <a:schemeClr val="tx1"/>
              </a:solidFill>
            </a:endParaRPr>
          </a:p>
        </p:txBody>
      </p:sp>
      <p:sp>
        <p:nvSpPr>
          <p:cNvPr id="23" name="テキスト ボックス 22"/>
          <p:cNvSpPr txBox="1"/>
          <p:nvPr/>
        </p:nvSpPr>
        <p:spPr>
          <a:xfrm>
            <a:off x="330200" y="424430"/>
            <a:ext cx="7379855" cy="523220"/>
          </a:xfrm>
          <a:prstGeom prst="rect">
            <a:avLst/>
          </a:prstGeom>
          <a:noFill/>
        </p:spPr>
        <p:txBody>
          <a:bodyPr wrap="square" rtlCol="0">
            <a:spAutoFit/>
          </a:bodyPr>
          <a:lstStyle/>
          <a:p>
            <a:r>
              <a:rPr lang="en-US" altLang="ja-JP" sz="2800" b="1" dirty="0" smtClean="0">
                <a:solidFill>
                  <a:srgbClr val="11A9D9"/>
                </a:solidFill>
                <a:latin typeface="メイリオ" panose="020B0604030504040204" pitchFamily="50" charset="-128"/>
                <a:ea typeface="メイリオ" panose="020B0604030504040204" pitchFamily="50" charset="-128"/>
                <a:cs typeface="メイリオ" panose="020B0604030504040204" pitchFamily="50" charset="-128"/>
              </a:rPr>
              <a:t>KOBE COOL CHOICE</a:t>
            </a:r>
            <a:endParaRPr lang="en-US" altLang="ja-JP" sz="2800" b="1" dirty="0" smtClean="0">
              <a:solidFill>
                <a:srgbClr val="11A9D9"/>
              </a:solidFill>
              <a:ea typeface="メイリオ"/>
            </a:endParaRPr>
          </a:p>
        </p:txBody>
      </p:sp>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8577" y="1735147"/>
            <a:ext cx="6696075" cy="1104900"/>
          </a:xfrm>
          <a:prstGeom prst="rect">
            <a:avLst/>
          </a:prstGeom>
        </p:spPr>
      </p:pic>
      <p:sp>
        <p:nvSpPr>
          <p:cNvPr id="24" name="角丸四角形 23"/>
          <p:cNvSpPr>
            <a:spLocks noChangeArrowheads="1"/>
          </p:cNvSpPr>
          <p:nvPr/>
        </p:nvSpPr>
        <p:spPr bwMode="auto">
          <a:xfrm>
            <a:off x="391939" y="1253415"/>
            <a:ext cx="7806137" cy="560563"/>
          </a:xfrm>
          <a:prstGeom prst="roundRect">
            <a:avLst>
              <a:gd name="adj" fmla="val 16667"/>
            </a:avLst>
          </a:prstGeom>
          <a:noFill/>
          <a:ln w="19050">
            <a:noFill/>
          </a:ln>
        </p:spPr>
        <p:txBody>
          <a:bodyPr wrap="square" anchor="ctr">
            <a:no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ja-JP" altLang="en-US" sz="24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○国民運動「</a:t>
            </a:r>
            <a:r>
              <a:rPr kumimoji="0" lang="en-US" altLang="ja-JP" sz="24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COOL</a:t>
            </a:r>
            <a:r>
              <a:rPr kumimoji="0" lang="en-US" altLang="ja-JP" sz="2400" b="1" i="0" u="none" strike="noStrike" kern="0" cap="none" spc="0" normalizeH="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 CHOICE</a:t>
            </a:r>
            <a:r>
              <a:rPr kumimoji="0" lang="ja-JP" altLang="en-US" sz="2400" b="1" kern="0" noProof="0" dirty="0" smtClean="0">
                <a:latin typeface="メイリオ" panose="020B0604030504040204" pitchFamily="50" charset="-128"/>
                <a:ea typeface="メイリオ" panose="020B0604030504040204" pitchFamily="50" charset="-128"/>
                <a:cs typeface="メイリオ" panose="020B0604030504040204" pitchFamily="50" charset="-128"/>
              </a:rPr>
              <a:t>（クールチョイス）」</a:t>
            </a:r>
            <a:endParaRPr kumimoji="0" lang="en-US" altLang="ja-JP" sz="24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角丸四角形 24"/>
          <p:cNvSpPr>
            <a:spLocks noChangeArrowheads="1"/>
          </p:cNvSpPr>
          <p:nvPr/>
        </p:nvSpPr>
        <p:spPr bwMode="auto">
          <a:xfrm>
            <a:off x="391939" y="3045006"/>
            <a:ext cx="7806137" cy="770255"/>
          </a:xfrm>
          <a:prstGeom prst="roundRect">
            <a:avLst>
              <a:gd name="adj" fmla="val 16667"/>
            </a:avLst>
          </a:prstGeom>
          <a:noFill/>
          <a:ln w="19050">
            <a:noFill/>
          </a:ln>
        </p:spPr>
        <p:txBody>
          <a:bodyPr wrap="square" anchor="ctr">
            <a:no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ja-JP" altLang="en-US" sz="24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○神戸市のスローガン「</a:t>
            </a:r>
            <a:r>
              <a:rPr kumimoji="0" lang="en-US" altLang="ja-JP" sz="24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KOBE COOL CHOICE</a:t>
            </a:r>
          </a:p>
          <a:p>
            <a:pPr marL="0" marR="0" lvl="0" indent="0" defTabSz="914400" eaLnBrk="1" fontAlgn="base" latinLnBrk="0" hangingPunct="1">
              <a:lnSpc>
                <a:spcPct val="100000"/>
              </a:lnSpc>
              <a:spcBef>
                <a:spcPct val="0"/>
              </a:spcBef>
              <a:spcAft>
                <a:spcPct val="0"/>
              </a:spcAft>
              <a:buClrTx/>
              <a:buSzTx/>
              <a:buFontTx/>
              <a:buNone/>
              <a:tabLst/>
              <a:defRPr/>
            </a:pPr>
            <a:r>
              <a:rPr kumimoji="0" lang="ja-JP" altLang="en-US" sz="2400" b="1"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en-US" altLang="ja-JP" sz="2400" b="1" i="0" u="none" strike="noStrike" kern="0" cap="none" spc="0" normalizeH="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2400" b="1" i="0" u="none" strike="noStrike" kern="0" cap="none" spc="0" normalizeH="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日々のくらしの中の選択で地球にやさしく－」</a:t>
            </a:r>
            <a:endParaRPr kumimoji="0" lang="en-US" altLang="ja-JP" sz="24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Text Box 4"/>
          <p:cNvSpPr txBox="1">
            <a:spLocks noChangeArrowheads="1"/>
          </p:cNvSpPr>
          <p:nvPr/>
        </p:nvSpPr>
        <p:spPr bwMode="auto">
          <a:xfrm>
            <a:off x="6458105" y="5721385"/>
            <a:ext cx="243155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1600"/>
              </a:lnSpc>
            </a:pP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ヴィッセル神戸ホームゲームでのＰＲキャンペーン</a:t>
            </a:r>
            <a:endPar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ts val="1600"/>
              </a:lnSpc>
            </a:pP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rPr>
              <a:t>2016</a:t>
            </a: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rPr>
              <a:t>2018</a:t>
            </a: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年）</a:t>
            </a:r>
            <a:endPar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9821" y="3941385"/>
            <a:ext cx="2753711" cy="1749667"/>
          </a:xfrm>
          <a:prstGeom prst="rect">
            <a:avLst/>
          </a:prstGeom>
        </p:spPr>
      </p:pic>
      <p:pic>
        <p:nvPicPr>
          <p:cNvPr id="2051" name="Picture 3" descr="\\file.kobe.local\top\02_作業文書\01_組織\平成30年度\09_環境局\01_環境政策部\02_環境貢献都市課\06_KOBE COOL CHOICE\99_啓発用パネル・動画等\H28KCCロゴ\KOBE COOL CHOICEロゴ（チェック有）.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202" y="4051749"/>
            <a:ext cx="1205505" cy="1208475"/>
          </a:xfrm>
          <a:prstGeom prst="rect">
            <a:avLst/>
          </a:prstGeom>
          <a:noFill/>
          <a:extLst>
            <a:ext uri="{909E8E84-426E-40DD-AFC4-6F175D3DCCD1}">
              <a14:hiddenFill xmlns:a14="http://schemas.microsoft.com/office/drawing/2010/main">
                <a:solidFill>
                  <a:srgbClr val="FFFFFF"/>
                </a:solidFill>
              </a14:hiddenFill>
            </a:ext>
          </a:extLst>
        </p:spPr>
      </p:pic>
      <p:sp>
        <p:nvSpPr>
          <p:cNvPr id="31" name="Text Box 4"/>
          <p:cNvSpPr txBox="1">
            <a:spLocks noChangeArrowheads="1"/>
          </p:cNvSpPr>
          <p:nvPr/>
        </p:nvSpPr>
        <p:spPr bwMode="auto">
          <a:xfrm>
            <a:off x="326298" y="5306565"/>
            <a:ext cx="1390021" cy="297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1600"/>
              </a:lnSpc>
            </a:pPr>
            <a:r>
              <a:rPr lang="ja-JP" altLang="en-US" sz="1500" b="1" dirty="0">
                <a:latin typeface="メイリオ" panose="020B0604030504040204" pitchFamily="50" charset="-128"/>
                <a:ea typeface="メイリオ" panose="020B0604030504040204" pitchFamily="50" charset="-128"/>
                <a:cs typeface="メイリオ" panose="020B0604030504040204" pitchFamily="50" charset="-128"/>
              </a:rPr>
              <a:t>ロゴマーク</a:t>
            </a:r>
            <a:endParaRPr lang="en-US" altLang="ja-JP" sz="15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6" name="Picture 2" descr="P105041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25433" y="4960364"/>
            <a:ext cx="2218577" cy="166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 Box 4"/>
          <p:cNvSpPr txBox="1">
            <a:spLocks noChangeArrowheads="1"/>
          </p:cNvSpPr>
          <p:nvPr/>
        </p:nvSpPr>
        <p:spPr bwMode="auto">
          <a:xfrm>
            <a:off x="1603015" y="5792330"/>
            <a:ext cx="252241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1600"/>
              </a:lnSpc>
            </a:pP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宅配便ロッカーの利用による再配達削減キャンペーン</a:t>
            </a:r>
            <a:endPar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ts val="1600"/>
              </a:lnSpc>
            </a:pP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rPr>
              <a:t>2018</a:t>
            </a: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rPr>
              <a:t>, 2019</a:t>
            </a: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年）</a:t>
            </a:r>
            <a:endPar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テキスト ボックス 14"/>
          <p:cNvSpPr txBox="1"/>
          <p:nvPr/>
        </p:nvSpPr>
        <p:spPr>
          <a:xfrm>
            <a:off x="163775" y="101264"/>
            <a:ext cx="4585645" cy="323165"/>
          </a:xfrm>
          <a:prstGeom prst="rect">
            <a:avLst/>
          </a:prstGeom>
          <a:noFill/>
        </p:spPr>
        <p:txBody>
          <a:bodyPr wrap="square" rtlCol="0">
            <a:spAutoFit/>
          </a:bodyPr>
          <a:lstStyle/>
          <a:p>
            <a:r>
              <a:rPr lang="en-US" altLang="ja-JP" sz="1500" b="1" dirty="0">
                <a:ea typeface="メイリオ"/>
              </a:rPr>
              <a:t>Ⅱ. </a:t>
            </a:r>
            <a:r>
              <a:rPr lang="ja-JP" altLang="en-US" sz="1500" b="1" dirty="0">
                <a:ea typeface="メイリオ"/>
              </a:rPr>
              <a:t>神戸市の取組①「省エネルギーの推進」</a:t>
            </a:r>
          </a:p>
        </p:txBody>
      </p:sp>
      <p:pic>
        <p:nvPicPr>
          <p:cNvPr id="3" name="図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53050" y="4138719"/>
            <a:ext cx="2554946" cy="1552333"/>
          </a:xfrm>
          <a:prstGeom prst="rect">
            <a:avLst/>
          </a:prstGeom>
        </p:spPr>
      </p:pic>
    </p:spTree>
    <p:extLst>
      <p:ext uri="{BB962C8B-B14F-4D97-AF65-F5344CB8AC3E}">
        <p14:creationId xmlns:p14="http://schemas.microsoft.com/office/powerpoint/2010/main" val="21928863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567138" y="4099035"/>
            <a:ext cx="2528793" cy="1466195"/>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64802">
            <a:off x="7235437" y="2395749"/>
            <a:ext cx="1401020" cy="1769711"/>
          </a:xfrm>
          <a:prstGeom prst="rect">
            <a:avLst/>
          </a:prstGeom>
        </p:spPr>
      </p:pic>
      <p:sp>
        <p:nvSpPr>
          <p:cNvPr id="18"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8</a:t>
            </a:fld>
            <a:endParaRPr kumimoji="1" lang="ja-JP" altLang="en-US" sz="1800" dirty="0">
              <a:solidFill>
                <a:schemeClr val="tx1"/>
              </a:solidFill>
            </a:endParaRPr>
          </a:p>
        </p:txBody>
      </p:sp>
      <p:sp>
        <p:nvSpPr>
          <p:cNvPr id="47" name="Text Box 4"/>
          <p:cNvSpPr txBox="1">
            <a:spLocks noChangeArrowheads="1"/>
          </p:cNvSpPr>
          <p:nvPr/>
        </p:nvSpPr>
        <p:spPr bwMode="auto">
          <a:xfrm>
            <a:off x="426039" y="1264203"/>
            <a:ext cx="6663735" cy="34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2000"/>
              </a:lnSpc>
              <a:spcBef>
                <a:spcPct val="50000"/>
              </a:spcBef>
            </a:pPr>
            <a:r>
              <a:rPr lang="ja-JP" altLang="en-US" sz="2600" b="1" dirty="0" smtClean="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2600" b="1" dirty="0" smtClean="0">
                <a:latin typeface="メイリオ" panose="020B0604030504040204" pitchFamily="50" charset="-128"/>
                <a:ea typeface="メイリオ" panose="020B0604030504040204" pitchFamily="50" charset="-128"/>
                <a:cs typeface="メイリオ" panose="020B0604030504040204" pitchFamily="50" charset="-128"/>
              </a:rPr>
              <a:t>LED</a:t>
            </a:r>
            <a:r>
              <a:rPr lang="ja-JP" altLang="en-US" sz="2600" b="1" dirty="0" smtClean="0">
                <a:latin typeface="メイリオ" panose="020B0604030504040204" pitchFamily="50" charset="-128"/>
                <a:ea typeface="メイリオ" panose="020B0604030504040204" pitchFamily="50" charset="-128"/>
                <a:cs typeface="メイリオ" panose="020B0604030504040204" pitchFamily="50" charset="-128"/>
              </a:rPr>
              <a:t>照明などの省エネ製品に買い替える</a:t>
            </a:r>
            <a:endParaRPr lang="en-US" altLang="ja-JP" sz="26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153" name="Picture 9" descr="C:\Users\212184\Downloads\kaden_reizouk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8079" y="1701618"/>
            <a:ext cx="1159656" cy="128014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C:\Users\212184\Downloads\denkyuu_o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7138" y="1763399"/>
            <a:ext cx="767985" cy="949432"/>
          </a:xfrm>
          <a:prstGeom prst="rect">
            <a:avLst/>
          </a:prstGeom>
          <a:noFill/>
          <a:extLst>
            <a:ext uri="{909E8E84-426E-40DD-AFC4-6F175D3DCCD1}">
              <a14:hiddenFill xmlns:a14="http://schemas.microsoft.com/office/drawing/2010/main">
                <a:solidFill>
                  <a:srgbClr val="FFFFFF"/>
                </a:solidFill>
              </a14:hiddenFill>
            </a:ext>
          </a:extLst>
        </p:spPr>
      </p:pic>
      <p:pic>
        <p:nvPicPr>
          <p:cNvPr id="3" name="図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90440" y="1876534"/>
            <a:ext cx="1715263" cy="930311"/>
          </a:xfrm>
          <a:prstGeom prst="rect">
            <a:avLst/>
          </a:prstGeom>
        </p:spPr>
      </p:pic>
      <p:pic>
        <p:nvPicPr>
          <p:cNvPr id="5" name="図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72359" y="1897299"/>
            <a:ext cx="1723568" cy="909545"/>
          </a:xfrm>
          <a:prstGeom prst="rect">
            <a:avLst/>
          </a:prstGeom>
        </p:spPr>
      </p:pic>
      <p:sp>
        <p:nvSpPr>
          <p:cNvPr id="23" name="テキスト ボックス 22"/>
          <p:cNvSpPr txBox="1"/>
          <p:nvPr/>
        </p:nvSpPr>
        <p:spPr>
          <a:xfrm>
            <a:off x="330200" y="424430"/>
            <a:ext cx="7379855" cy="523220"/>
          </a:xfrm>
          <a:prstGeom prst="rect">
            <a:avLst/>
          </a:prstGeom>
          <a:noFill/>
        </p:spPr>
        <p:txBody>
          <a:bodyPr wrap="square" rtlCol="0">
            <a:spAutoFit/>
          </a:bodyPr>
          <a:lstStyle/>
          <a:p>
            <a:r>
              <a:rPr lang="ja-JP" altLang="en-US" sz="2800" b="1" dirty="0" smtClean="0">
                <a:solidFill>
                  <a:srgbClr val="11A9D9"/>
                </a:solidFill>
                <a:latin typeface="メイリオ" panose="020B0604030504040204" pitchFamily="50" charset="-128"/>
                <a:ea typeface="メイリオ" panose="020B0604030504040204" pitchFamily="50" charset="-128"/>
                <a:cs typeface="メイリオ" panose="020B0604030504040204" pitchFamily="50" charset="-128"/>
              </a:rPr>
              <a:t>今日</a:t>
            </a:r>
            <a:r>
              <a:rPr lang="ja-JP" altLang="en-US" sz="2800" b="1" dirty="0">
                <a:solidFill>
                  <a:srgbClr val="11A9D9"/>
                </a:solidFill>
                <a:latin typeface="メイリオ" panose="020B0604030504040204" pitchFamily="50" charset="-128"/>
                <a:ea typeface="メイリオ" panose="020B0604030504040204" pitchFamily="50" charset="-128"/>
                <a:cs typeface="メイリオ" panose="020B0604030504040204" pitchFamily="50" charset="-128"/>
              </a:rPr>
              <a:t>から</a:t>
            </a:r>
            <a:r>
              <a:rPr lang="ja-JP" altLang="en-US" sz="2800" b="1" dirty="0" smtClean="0">
                <a:solidFill>
                  <a:srgbClr val="11A9D9"/>
                </a:solidFill>
                <a:latin typeface="メイリオ" panose="020B0604030504040204" pitchFamily="50" charset="-128"/>
                <a:ea typeface="メイリオ" panose="020B0604030504040204" pitchFamily="50" charset="-128"/>
                <a:cs typeface="メイリオ" panose="020B0604030504040204" pitchFamily="50" charset="-128"/>
              </a:rPr>
              <a:t>すぐに取り組める</a:t>
            </a:r>
            <a:r>
              <a:rPr lang="en-US" altLang="ja-JP" sz="2800" b="1" dirty="0" smtClean="0">
                <a:solidFill>
                  <a:srgbClr val="11A9D9"/>
                </a:solidFill>
                <a:latin typeface="メイリオ" panose="020B0604030504040204" pitchFamily="50" charset="-128"/>
                <a:ea typeface="メイリオ" panose="020B0604030504040204" pitchFamily="50" charset="-128"/>
                <a:cs typeface="メイリオ" panose="020B0604030504040204" pitchFamily="50" charset="-128"/>
              </a:rPr>
              <a:t>COOL CHOICE </a:t>
            </a:r>
            <a:endParaRPr lang="en-US" altLang="ja-JP" sz="2800" b="1" dirty="0" smtClean="0">
              <a:solidFill>
                <a:srgbClr val="11A9D9"/>
              </a:solidFill>
              <a:ea typeface="メイリオ"/>
            </a:endParaRPr>
          </a:p>
        </p:txBody>
      </p:sp>
      <p:sp>
        <p:nvSpPr>
          <p:cNvPr id="24" name="Text Box 4"/>
          <p:cNvSpPr txBox="1">
            <a:spLocks noChangeArrowheads="1"/>
          </p:cNvSpPr>
          <p:nvPr/>
        </p:nvSpPr>
        <p:spPr bwMode="auto">
          <a:xfrm>
            <a:off x="426039" y="3415033"/>
            <a:ext cx="6663737" cy="34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2000"/>
              </a:lnSpc>
              <a:spcBef>
                <a:spcPct val="50000"/>
              </a:spcBef>
            </a:pPr>
            <a:r>
              <a:rPr lang="ja-JP" altLang="en-US" sz="2600" b="1" dirty="0" smtClean="0">
                <a:latin typeface="メイリオ" panose="020B0604030504040204" pitchFamily="50" charset="-128"/>
                <a:ea typeface="メイリオ" panose="020B0604030504040204" pitchFamily="50" charset="-128"/>
                <a:cs typeface="メイリオ" panose="020B0604030504040204" pitchFamily="50" charset="-128"/>
              </a:rPr>
              <a:t>○公共交通機関（電車やバス）を利用する</a:t>
            </a:r>
            <a:endParaRPr lang="en-US" altLang="ja-JP" sz="26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2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16836" y="3818960"/>
            <a:ext cx="3902607" cy="2902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円形吹き出し 28"/>
          <p:cNvSpPr/>
          <p:nvPr/>
        </p:nvSpPr>
        <p:spPr>
          <a:xfrm>
            <a:off x="6757854" y="1701618"/>
            <a:ext cx="2289981" cy="1008647"/>
          </a:xfrm>
          <a:prstGeom prst="wedgeEllipseCallout">
            <a:avLst>
              <a:gd name="adj1" fmla="val 11423"/>
              <a:gd name="adj2" fmla="val 66959"/>
            </a:avLst>
          </a:prstGeom>
          <a:solidFill>
            <a:schemeClr val="bg1"/>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Text Box 4"/>
          <p:cNvSpPr txBox="1">
            <a:spLocks noChangeArrowheads="1"/>
          </p:cNvSpPr>
          <p:nvPr/>
        </p:nvSpPr>
        <p:spPr bwMode="auto">
          <a:xfrm>
            <a:off x="7089777" y="1950858"/>
            <a:ext cx="2181908" cy="574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1400"/>
              </a:lnSpc>
              <a:spcBef>
                <a:spcPct val="50000"/>
              </a:spcBef>
            </a:pP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省エネラベルを</a:t>
            </a:r>
            <a:endParaRPr lang="en-US" altLang="ja-JP"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pPr eaLnBrk="1" hangingPunct="1">
              <a:lnSpc>
                <a:spcPts val="1400"/>
              </a:lnSpc>
              <a:spcBef>
                <a:spcPct val="50000"/>
              </a:spcBef>
            </a:pP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参考に選んで</a:t>
            </a:r>
            <a:r>
              <a:rPr lang="ja-JP" altLang="en-US" sz="1600" b="1" dirty="0" smtClean="0">
                <a:latin typeface="HG丸ｺﾞｼｯｸM-PRO" panose="020F0600000000000000" pitchFamily="50" charset="-128"/>
                <a:ea typeface="HG丸ｺﾞｼｯｸM-PRO" panose="020F0600000000000000" pitchFamily="50" charset="-128"/>
                <a:cs typeface="メイリオ" panose="020B0604030504040204" pitchFamily="50" charset="-128"/>
              </a:rPr>
              <a:t>ニャ</a:t>
            </a:r>
            <a:endParaRPr lang="en-US" altLang="ja-JP" sz="1600" b="1" dirty="0" smtClean="0">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74500" y="2062542"/>
            <a:ext cx="957407" cy="10954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Text Box 5"/>
          <p:cNvSpPr txBox="1">
            <a:spLocks noChangeArrowheads="1"/>
          </p:cNvSpPr>
          <p:nvPr/>
        </p:nvSpPr>
        <p:spPr bwMode="auto">
          <a:xfrm>
            <a:off x="5526453" y="5949555"/>
            <a:ext cx="4392612" cy="557212"/>
          </a:xfrm>
          <a:prstGeom prst="rect">
            <a:avLst/>
          </a:prstGeom>
          <a:noFill/>
          <a:ln>
            <a:noFill/>
          </a:ln>
          <a:effectLst/>
          <a:extLst>
            <a:ext uri="{909E8E84-426E-40DD-AFC4-6F175D3DCCD1}">
              <a14:hiddenFill xmlns:a14="http://schemas.microsoft.com/office/drawing/2010/main">
                <a:solidFill>
                  <a:srgbClr val="66FF33"/>
                </a:solidFill>
              </a14:hiddenFill>
            </a:ext>
            <a:ext uri="{91240B29-F687-4F45-9708-019B960494DF}">
              <a14:hiddenLine xmlns:a14="http://schemas.microsoft.com/office/drawing/2010/main" w="1905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174625" indent="-174625" eaLnBrk="0" hangingPunct="0">
              <a:spcBef>
                <a:spcPct val="20000"/>
              </a:spcBef>
              <a:buClr>
                <a:srgbClr val="663300"/>
              </a:buClr>
              <a:buSzPct val="115000"/>
              <a:buFont typeface="Wingdings" pitchFamily="2" charset="2"/>
              <a:buChar char="S"/>
              <a:defRPr kumimoji="1" sz="2400">
                <a:solidFill>
                  <a:schemeClr val="tx1"/>
                </a:solidFill>
                <a:latin typeface="Tahoma" pitchFamily="34" charset="0"/>
                <a:ea typeface="ＭＳ Ｐゴシック" charset="-128"/>
              </a:defRPr>
            </a:lvl1pPr>
            <a:lvl2pPr marL="742950" indent="-285750" eaLnBrk="0" hangingPunct="0">
              <a:spcBef>
                <a:spcPct val="20000"/>
              </a:spcBef>
              <a:buClr>
                <a:srgbClr val="008000"/>
              </a:buClr>
              <a:buSzPct val="95000"/>
              <a:buFont typeface="Wingdings" pitchFamily="2" charset="2"/>
              <a:buChar char="Ü"/>
              <a:defRPr kumimoji="1" sz="2000">
                <a:solidFill>
                  <a:schemeClr val="tx1"/>
                </a:solidFill>
                <a:latin typeface="Tahoma" pitchFamily="34" charset="0"/>
                <a:ea typeface="ＭＳ Ｐゴシック" charset="-128"/>
              </a:defRPr>
            </a:lvl2pPr>
            <a:lvl3pPr marL="1143000" indent="-228600" eaLnBrk="0" hangingPunct="0">
              <a:spcBef>
                <a:spcPct val="20000"/>
              </a:spcBef>
              <a:buClr>
                <a:schemeClr val="tx1"/>
              </a:buClr>
              <a:buSzPct val="80000"/>
              <a:buFont typeface="Wingdings" pitchFamily="2" charset="2"/>
              <a:buChar char="£"/>
              <a:defRPr kumimoji="1">
                <a:solidFill>
                  <a:schemeClr val="tx1"/>
                </a:solidFill>
                <a:latin typeface="Tahoma" pitchFamily="34" charset="0"/>
                <a:ea typeface="ＭＳ Ｐゴシック" charset="-128"/>
              </a:defRPr>
            </a:lvl3pPr>
            <a:lvl4pPr marL="1600200" indent="-228600" eaLnBrk="0" hangingPunct="0">
              <a:spcBef>
                <a:spcPct val="20000"/>
              </a:spcBef>
              <a:buClr>
                <a:srgbClr val="008000"/>
              </a:buClr>
              <a:buSzPct val="70000"/>
              <a:buFont typeface="Wingdings" pitchFamily="2" charset="2"/>
              <a:buChar char="Ü"/>
              <a:defRPr kumimoji="1" sz="2000">
                <a:solidFill>
                  <a:schemeClr val="tx1"/>
                </a:solidFill>
                <a:latin typeface="Tahoma" pitchFamily="34" charset="0"/>
                <a:ea typeface="ＭＳ Ｐゴシック" charset="-128"/>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ＭＳ Ｐゴシック" charset="-128"/>
              </a:defRPr>
            </a:lvl9pPr>
          </a:lstStyle>
          <a:p>
            <a:pPr eaLnBrk="1" hangingPunct="1">
              <a:buClrTx/>
              <a:buSzTx/>
              <a:buFontTx/>
              <a:buNone/>
            </a:pPr>
            <a:r>
              <a:rPr lang="ja-JP" altLang="en-US" sz="1000" b="1" dirty="0" smtClean="0">
                <a:latin typeface="メイリオ" pitchFamily="50" charset="-128"/>
                <a:ea typeface="メイリオ" pitchFamily="50" charset="-128"/>
                <a:cs typeface="メイリオ" pitchFamily="50" charset="-128"/>
              </a:rPr>
              <a:t>出展：「地球温暖化対策ハンドブック</a:t>
            </a:r>
            <a:endParaRPr lang="en-US" altLang="ja-JP" sz="1000" b="1" dirty="0" smtClean="0">
              <a:latin typeface="メイリオ" pitchFamily="50" charset="-128"/>
              <a:ea typeface="メイリオ" pitchFamily="50" charset="-128"/>
              <a:cs typeface="メイリオ" pitchFamily="50" charset="-128"/>
            </a:endParaRPr>
          </a:p>
          <a:p>
            <a:pPr eaLnBrk="1" hangingPunct="1">
              <a:buClrTx/>
              <a:buSzTx/>
              <a:buFontTx/>
              <a:buNone/>
            </a:pPr>
            <a:r>
              <a:rPr lang="ja-JP" altLang="en-US" sz="1000" b="1" dirty="0">
                <a:latin typeface="メイリオ" pitchFamily="50" charset="-128"/>
                <a:ea typeface="メイリオ" pitchFamily="50" charset="-128"/>
                <a:cs typeface="メイリオ" pitchFamily="50" charset="-128"/>
              </a:rPr>
              <a:t>　</a:t>
            </a:r>
            <a:r>
              <a:rPr lang="ja-JP" altLang="en-US" sz="1000" b="1" dirty="0" smtClean="0">
                <a:latin typeface="メイリオ" pitchFamily="50" charset="-128"/>
                <a:ea typeface="メイリオ" pitchFamily="50" charset="-128"/>
                <a:cs typeface="メイリオ" pitchFamily="50" charset="-128"/>
              </a:rPr>
              <a:t>　　　地域実践編</a:t>
            </a:r>
            <a:r>
              <a:rPr lang="en-US" altLang="ja-JP" sz="1000" b="1" dirty="0" smtClean="0">
                <a:latin typeface="メイリオ" pitchFamily="50" charset="-128"/>
                <a:ea typeface="メイリオ" pitchFamily="50" charset="-128"/>
                <a:cs typeface="メイリオ" pitchFamily="50" charset="-128"/>
              </a:rPr>
              <a:t>2002/2003</a:t>
            </a:r>
            <a:r>
              <a:rPr lang="ja-JP" altLang="en-US" sz="1000" b="1" dirty="0" smtClean="0">
                <a:latin typeface="メイリオ" pitchFamily="50" charset="-128"/>
                <a:ea typeface="メイリオ" pitchFamily="50" charset="-128"/>
                <a:cs typeface="メイリオ" pitchFamily="50" charset="-128"/>
              </a:rPr>
              <a:t>」</a:t>
            </a:r>
            <a:r>
              <a:rPr lang="en-US" altLang="ja-JP" sz="1000" b="1" dirty="0" smtClean="0">
                <a:latin typeface="メイリオ" pitchFamily="50" charset="-128"/>
                <a:ea typeface="メイリオ" pitchFamily="50" charset="-128"/>
                <a:cs typeface="メイリオ" pitchFamily="50" charset="-128"/>
              </a:rPr>
              <a:t>(JCCCA)</a:t>
            </a:r>
            <a:endParaRPr lang="en-US" altLang="ja-JP" sz="1000" b="1" dirty="0">
              <a:latin typeface="メイリオ" pitchFamily="50" charset="-128"/>
              <a:ea typeface="メイリオ" pitchFamily="50" charset="-128"/>
              <a:cs typeface="メイリオ" pitchFamily="50" charset="-128"/>
            </a:endParaRPr>
          </a:p>
        </p:txBody>
      </p:sp>
      <p:sp>
        <p:nvSpPr>
          <p:cNvPr id="32" name="Text Box 4"/>
          <p:cNvSpPr txBox="1">
            <a:spLocks noChangeArrowheads="1"/>
          </p:cNvSpPr>
          <p:nvPr/>
        </p:nvSpPr>
        <p:spPr bwMode="auto">
          <a:xfrm>
            <a:off x="629755" y="4259081"/>
            <a:ext cx="253912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2000"/>
              </a:lnSpc>
              <a:spcBef>
                <a:spcPct val="50000"/>
              </a:spcBef>
            </a:pPr>
            <a:r>
              <a:rPr lang="en-US" altLang="ja-JP" b="1" dirty="0" smtClean="0">
                <a:latin typeface="メイリオ" panose="020B0604030504040204" pitchFamily="50" charset="-128"/>
                <a:ea typeface="メイリオ" panose="020B0604030504040204" pitchFamily="50" charset="-128"/>
                <a:cs typeface="メイリオ" panose="020B0604030504040204" pitchFamily="50" charset="-128"/>
              </a:rPr>
              <a:t>1km</a:t>
            </a:r>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移動する際</a:t>
            </a:r>
            <a:endParaRPr lang="en-US" altLang="ja-JP" b="1" dirty="0" smtClean="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ts val="2000"/>
              </a:lnSpc>
              <a:spcBef>
                <a:spcPct val="50000"/>
              </a:spcBef>
            </a:pPr>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の</a:t>
            </a:r>
            <a:r>
              <a:rPr lang="en-US" altLang="ja-JP" b="1" dirty="0" smtClean="0">
                <a:latin typeface="メイリオ" panose="020B0604030504040204" pitchFamily="50" charset="-128"/>
                <a:ea typeface="メイリオ" panose="020B0604030504040204" pitchFamily="50" charset="-128"/>
                <a:cs typeface="メイリオ" panose="020B0604030504040204" pitchFamily="50" charset="-128"/>
              </a:rPr>
              <a:t>1</a:t>
            </a:r>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人あたりの</a:t>
            </a:r>
            <a:endParaRPr lang="en-US" altLang="ja-JP" b="1" dirty="0" smtClean="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ts val="2000"/>
              </a:lnSpc>
              <a:spcBef>
                <a:spcPct val="50000"/>
              </a:spcBef>
            </a:pPr>
            <a:r>
              <a:rPr lang="en-US" altLang="ja-JP" b="1" dirty="0" smtClean="0">
                <a:latin typeface="メイリオ" panose="020B0604030504040204" pitchFamily="50" charset="-128"/>
                <a:ea typeface="メイリオ" panose="020B0604030504040204" pitchFamily="50" charset="-128"/>
                <a:cs typeface="メイリオ" panose="020B0604030504040204" pitchFamily="50" charset="-128"/>
              </a:rPr>
              <a:t>CO</a:t>
            </a:r>
            <a:r>
              <a:rPr lang="en-US" altLang="ja-JP" sz="1600" b="1" dirty="0" smtClean="0">
                <a:latin typeface="メイリオ" panose="020B0604030504040204" pitchFamily="50" charset="-128"/>
                <a:ea typeface="メイリオ" panose="020B0604030504040204" pitchFamily="50" charset="-128"/>
                <a:cs typeface="メイリオ" panose="020B0604030504040204" pitchFamily="50" charset="-128"/>
              </a:rPr>
              <a:t>2</a:t>
            </a:r>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排出量</a:t>
            </a:r>
            <a:r>
              <a:rPr lang="en-US" altLang="ja-JP" b="1" dirty="0" smtClean="0">
                <a:latin typeface="メイリオ" panose="020B0604030504040204" pitchFamily="50" charset="-128"/>
                <a:ea typeface="メイリオ" panose="020B0604030504040204" pitchFamily="50" charset="-128"/>
                <a:cs typeface="メイリオ" panose="020B0604030504040204" pitchFamily="50" charset="-128"/>
              </a:rPr>
              <a:t>(g)</a:t>
            </a:r>
          </a:p>
        </p:txBody>
      </p:sp>
      <p:sp>
        <p:nvSpPr>
          <p:cNvPr id="19" name="テキスト ボックス 18"/>
          <p:cNvSpPr txBox="1"/>
          <p:nvPr/>
        </p:nvSpPr>
        <p:spPr>
          <a:xfrm>
            <a:off x="163775" y="101264"/>
            <a:ext cx="4585645" cy="323165"/>
          </a:xfrm>
          <a:prstGeom prst="rect">
            <a:avLst/>
          </a:prstGeom>
          <a:noFill/>
        </p:spPr>
        <p:txBody>
          <a:bodyPr wrap="square" rtlCol="0">
            <a:spAutoFit/>
          </a:bodyPr>
          <a:lstStyle/>
          <a:p>
            <a:r>
              <a:rPr lang="en-US" altLang="ja-JP" sz="1500" b="1" dirty="0">
                <a:ea typeface="メイリオ"/>
              </a:rPr>
              <a:t>Ⅱ. </a:t>
            </a:r>
            <a:r>
              <a:rPr lang="ja-JP" altLang="en-US" sz="1500" b="1" dirty="0">
                <a:ea typeface="メイリオ"/>
              </a:rPr>
              <a:t>神戸市の取組①「省エネルギーの推進」</a:t>
            </a:r>
          </a:p>
        </p:txBody>
      </p:sp>
    </p:spTree>
    <p:extLst>
      <p:ext uri="{BB962C8B-B14F-4D97-AF65-F5344CB8AC3E}">
        <p14:creationId xmlns:p14="http://schemas.microsoft.com/office/powerpoint/2010/main" val="35129932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9</a:t>
            </a:fld>
            <a:endParaRPr kumimoji="1" lang="ja-JP" altLang="en-US" sz="1800" dirty="0">
              <a:solidFill>
                <a:schemeClr val="tx1"/>
              </a:solidFill>
            </a:endParaRPr>
          </a:p>
        </p:txBody>
      </p:sp>
      <p:sp>
        <p:nvSpPr>
          <p:cNvPr id="20" name="Text Box 4"/>
          <p:cNvSpPr txBox="1">
            <a:spLocks noChangeArrowheads="1"/>
          </p:cNvSpPr>
          <p:nvPr/>
        </p:nvSpPr>
        <p:spPr bwMode="auto">
          <a:xfrm>
            <a:off x="426039" y="5569670"/>
            <a:ext cx="4863111" cy="34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2000"/>
              </a:lnSpc>
              <a:spcBef>
                <a:spcPct val="50000"/>
              </a:spcBef>
            </a:pPr>
            <a:r>
              <a:rPr lang="ja-JP" altLang="en-US" sz="2600" b="1" dirty="0" smtClean="0">
                <a:latin typeface="メイリオ" panose="020B0604030504040204" pitchFamily="50" charset="-128"/>
                <a:ea typeface="メイリオ" panose="020B0604030504040204" pitchFamily="50" charset="-128"/>
                <a:cs typeface="メイリオ" panose="020B0604030504040204" pitchFamily="50" charset="-128"/>
              </a:rPr>
              <a:t>○ごみや食品廃棄物を減らす</a:t>
            </a:r>
            <a:endParaRPr lang="en-US" altLang="ja-JP" sz="26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145" name="Picture 1" descr="C:\Users\212184\Downloads\waketonmizukir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6941" y="5204593"/>
            <a:ext cx="1961823" cy="1471367"/>
          </a:xfrm>
          <a:prstGeom prst="rect">
            <a:avLst/>
          </a:prstGeom>
          <a:noFill/>
          <a:extLst>
            <a:ext uri="{909E8E84-426E-40DD-AFC4-6F175D3DCCD1}">
              <a14:hiddenFill xmlns:a14="http://schemas.microsoft.com/office/drawing/2010/main">
                <a:solidFill>
                  <a:srgbClr val="FFFFFF"/>
                </a:solidFill>
              </a14:hiddenFill>
            </a:ext>
          </a:extLst>
        </p:spPr>
      </p:pic>
      <p:sp>
        <p:nvSpPr>
          <p:cNvPr id="21" name="円形吹き出し 20"/>
          <p:cNvSpPr/>
          <p:nvPr/>
        </p:nvSpPr>
        <p:spPr>
          <a:xfrm>
            <a:off x="7343843" y="5141122"/>
            <a:ext cx="1408535" cy="869663"/>
          </a:xfrm>
          <a:prstGeom prst="wedgeEllipseCallout">
            <a:avLst>
              <a:gd name="adj1" fmla="val -48713"/>
              <a:gd name="adj2" fmla="val 50760"/>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75000"/>
                  <a:lumOff val="25000"/>
                </a:schemeClr>
              </a:solidFill>
            </a:endParaRPr>
          </a:p>
        </p:txBody>
      </p:sp>
      <p:sp>
        <p:nvSpPr>
          <p:cNvPr id="22" name="正方形/長方形 21"/>
          <p:cNvSpPr/>
          <p:nvPr/>
        </p:nvSpPr>
        <p:spPr>
          <a:xfrm>
            <a:off x="7145173" y="5188430"/>
            <a:ext cx="1805876" cy="790823"/>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しっかり</a:t>
            </a:r>
            <a:endParaRPr lang="en-US" altLang="ja-JP"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pPr algn="ct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水きりを</a:t>
            </a:r>
            <a:endParaRPr kumimoji="1" lang="ja-JP" altLang="en-US" sz="1600" b="1" dirty="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23" name="テキスト ボックス 22"/>
          <p:cNvSpPr txBox="1"/>
          <p:nvPr/>
        </p:nvSpPr>
        <p:spPr>
          <a:xfrm>
            <a:off x="330200" y="424430"/>
            <a:ext cx="7379855" cy="523220"/>
          </a:xfrm>
          <a:prstGeom prst="rect">
            <a:avLst/>
          </a:prstGeom>
          <a:noFill/>
        </p:spPr>
        <p:txBody>
          <a:bodyPr wrap="square" rtlCol="0">
            <a:spAutoFit/>
          </a:bodyPr>
          <a:lstStyle/>
          <a:p>
            <a:r>
              <a:rPr lang="ja-JP" altLang="en-US" sz="2800" b="1" dirty="0" smtClean="0">
                <a:solidFill>
                  <a:srgbClr val="11A9D9"/>
                </a:solidFill>
                <a:latin typeface="メイリオ" panose="020B0604030504040204" pitchFamily="50" charset="-128"/>
                <a:ea typeface="メイリオ" panose="020B0604030504040204" pitchFamily="50" charset="-128"/>
                <a:cs typeface="メイリオ" panose="020B0604030504040204" pitchFamily="50" charset="-128"/>
              </a:rPr>
              <a:t>今日</a:t>
            </a:r>
            <a:r>
              <a:rPr lang="ja-JP" altLang="en-US" sz="2800" b="1" dirty="0">
                <a:solidFill>
                  <a:srgbClr val="11A9D9"/>
                </a:solidFill>
                <a:latin typeface="メイリオ" panose="020B0604030504040204" pitchFamily="50" charset="-128"/>
                <a:ea typeface="メイリオ" panose="020B0604030504040204" pitchFamily="50" charset="-128"/>
                <a:cs typeface="メイリオ" panose="020B0604030504040204" pitchFamily="50" charset="-128"/>
              </a:rPr>
              <a:t>から</a:t>
            </a:r>
            <a:r>
              <a:rPr lang="ja-JP" altLang="en-US" sz="2800" b="1" dirty="0" smtClean="0">
                <a:solidFill>
                  <a:srgbClr val="11A9D9"/>
                </a:solidFill>
                <a:latin typeface="メイリオ" panose="020B0604030504040204" pitchFamily="50" charset="-128"/>
                <a:ea typeface="メイリオ" panose="020B0604030504040204" pitchFamily="50" charset="-128"/>
                <a:cs typeface="メイリオ" panose="020B0604030504040204" pitchFamily="50" charset="-128"/>
              </a:rPr>
              <a:t>すぐに取り組める</a:t>
            </a:r>
            <a:r>
              <a:rPr lang="en-US" altLang="ja-JP" sz="2800" b="1" dirty="0" smtClean="0">
                <a:solidFill>
                  <a:srgbClr val="11A9D9"/>
                </a:solidFill>
                <a:latin typeface="メイリオ" panose="020B0604030504040204" pitchFamily="50" charset="-128"/>
                <a:ea typeface="メイリオ" panose="020B0604030504040204" pitchFamily="50" charset="-128"/>
                <a:cs typeface="メイリオ" panose="020B0604030504040204" pitchFamily="50" charset="-128"/>
              </a:rPr>
              <a:t>COOL CHOICE </a:t>
            </a:r>
            <a:endParaRPr lang="en-US" altLang="ja-JP" sz="2800" b="1" dirty="0" smtClean="0">
              <a:solidFill>
                <a:srgbClr val="11A9D9"/>
              </a:solidFill>
              <a:ea typeface="メイリオ"/>
            </a:endParaRPr>
          </a:p>
        </p:txBody>
      </p:sp>
      <p:sp>
        <p:nvSpPr>
          <p:cNvPr id="25" name="Text Box 4"/>
          <p:cNvSpPr txBox="1">
            <a:spLocks noChangeArrowheads="1"/>
          </p:cNvSpPr>
          <p:nvPr/>
        </p:nvSpPr>
        <p:spPr bwMode="auto">
          <a:xfrm>
            <a:off x="426042" y="1353129"/>
            <a:ext cx="7284017" cy="34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2000"/>
              </a:lnSpc>
              <a:spcBef>
                <a:spcPct val="50000"/>
              </a:spcBef>
            </a:pPr>
            <a:r>
              <a:rPr lang="ja-JP" altLang="en-US" sz="2600" b="1" dirty="0" smtClean="0">
                <a:latin typeface="メイリオ" panose="020B0604030504040204" pitchFamily="50" charset="-128"/>
                <a:ea typeface="メイリオ" panose="020B0604030504040204" pitchFamily="50" charset="-128"/>
                <a:cs typeface="メイリオ" panose="020B0604030504040204" pitchFamily="50" charset="-128"/>
              </a:rPr>
              <a:t>○エコドライブを心がける</a:t>
            </a:r>
            <a:endParaRPr lang="en-US" altLang="ja-JP" sz="26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 name="図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9922" y="2286127"/>
            <a:ext cx="8015883" cy="1936243"/>
          </a:xfrm>
          <a:prstGeom prst="rect">
            <a:avLst/>
          </a:prstGeom>
        </p:spPr>
      </p:pic>
      <p:sp>
        <p:nvSpPr>
          <p:cNvPr id="19" name="Text Box 4"/>
          <p:cNvSpPr txBox="1">
            <a:spLocks noChangeArrowheads="1"/>
          </p:cNvSpPr>
          <p:nvPr/>
        </p:nvSpPr>
        <p:spPr bwMode="auto">
          <a:xfrm>
            <a:off x="426039" y="4582006"/>
            <a:ext cx="4863111" cy="34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2000"/>
              </a:lnSpc>
              <a:spcBef>
                <a:spcPct val="50000"/>
              </a:spcBef>
            </a:pPr>
            <a:r>
              <a:rPr lang="ja-JP" altLang="en-US" sz="2600" b="1" dirty="0" smtClean="0">
                <a:latin typeface="メイリオ" panose="020B0604030504040204" pitchFamily="50" charset="-128"/>
                <a:ea typeface="メイリオ" panose="020B0604030504040204" pitchFamily="50" charset="-128"/>
                <a:cs typeface="メイリオ" panose="020B0604030504040204" pitchFamily="50" charset="-128"/>
              </a:rPr>
              <a:t>○エコカーを選ぶ</a:t>
            </a:r>
            <a:endParaRPr lang="en-US" altLang="ja-JP" sz="26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Text Box 4"/>
          <p:cNvSpPr txBox="1">
            <a:spLocks noChangeArrowheads="1"/>
          </p:cNvSpPr>
          <p:nvPr/>
        </p:nvSpPr>
        <p:spPr bwMode="auto">
          <a:xfrm>
            <a:off x="496444" y="4966727"/>
            <a:ext cx="5496015" cy="34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2000"/>
              </a:lnSpc>
              <a:spcBef>
                <a:spcPct val="50000"/>
              </a:spcBef>
            </a:pPr>
            <a:r>
              <a:rPr lang="ja-JP" altLang="en-US" sz="1600" b="1" dirty="0" smtClean="0">
                <a:latin typeface="メイリオ" panose="020B0604030504040204" pitchFamily="50" charset="-128"/>
                <a:ea typeface="メイリオ" panose="020B0604030504040204" pitchFamily="50" charset="-128"/>
                <a:cs typeface="メイリオ" panose="020B0604030504040204" pitchFamily="50" charset="-128"/>
              </a:rPr>
              <a:t>・レンタカー、カーシェアリングでもエコカーを選ぼう</a:t>
            </a:r>
            <a:endParaRPr lang="en-US" altLang="ja-JP" sz="16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Text Box 4"/>
          <p:cNvSpPr txBox="1">
            <a:spLocks noChangeArrowheads="1"/>
          </p:cNvSpPr>
          <p:nvPr/>
        </p:nvSpPr>
        <p:spPr bwMode="auto">
          <a:xfrm>
            <a:off x="496444" y="1701210"/>
            <a:ext cx="5496015" cy="728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2000"/>
              </a:lnSpc>
              <a:spcBef>
                <a:spcPct val="50000"/>
              </a:spcBef>
            </a:pPr>
            <a:r>
              <a:rPr lang="ja-JP" altLang="en-US" sz="1600" b="1" dirty="0" smtClean="0">
                <a:latin typeface="メイリオ" panose="020B0604030504040204" pitchFamily="50" charset="-128"/>
                <a:ea typeface="メイリオ" panose="020B0604030504040204" pitchFamily="50" charset="-128"/>
                <a:cs typeface="メイリオ" panose="020B0604030504040204" pitchFamily="50" charset="-128"/>
              </a:rPr>
              <a:t>・不要な急発進・急停車・アイドリングを控えよう</a:t>
            </a:r>
            <a:endParaRPr lang="en-US" altLang="ja-JP" sz="16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ts val="2000"/>
              </a:lnSpc>
              <a:spcBef>
                <a:spcPct val="50000"/>
              </a:spcBef>
            </a:pPr>
            <a:r>
              <a:rPr lang="ja-JP" altLang="en-US" sz="1600" b="1" dirty="0" smtClean="0">
                <a:latin typeface="メイリオ" panose="020B0604030504040204" pitchFamily="50" charset="-128"/>
                <a:ea typeface="メイリオ" panose="020B0604030504040204" pitchFamily="50" charset="-128"/>
                <a:cs typeface="メイリオ" panose="020B0604030504040204" pitchFamily="50" charset="-128"/>
              </a:rPr>
              <a:t>・車間距離をあけて、無駄な加速や減速を減らそう</a:t>
            </a:r>
            <a:endParaRPr lang="en-US" altLang="ja-JP" sz="16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13"/>
          <p:cNvSpPr txBox="1"/>
          <p:nvPr/>
        </p:nvSpPr>
        <p:spPr>
          <a:xfrm>
            <a:off x="163775" y="101264"/>
            <a:ext cx="4585645" cy="323165"/>
          </a:xfrm>
          <a:prstGeom prst="rect">
            <a:avLst/>
          </a:prstGeom>
          <a:noFill/>
        </p:spPr>
        <p:txBody>
          <a:bodyPr wrap="square" rtlCol="0">
            <a:spAutoFit/>
          </a:bodyPr>
          <a:lstStyle/>
          <a:p>
            <a:r>
              <a:rPr lang="en-US" altLang="ja-JP" sz="1500" b="1" dirty="0">
                <a:ea typeface="メイリオ"/>
              </a:rPr>
              <a:t>Ⅱ. </a:t>
            </a:r>
            <a:r>
              <a:rPr lang="ja-JP" altLang="en-US" sz="1500" b="1" dirty="0">
                <a:ea typeface="メイリオ"/>
              </a:rPr>
              <a:t>神戸市の取組①「省エネルギーの推進」</a:t>
            </a:r>
          </a:p>
        </p:txBody>
      </p:sp>
    </p:spTree>
    <p:extLst>
      <p:ext uri="{BB962C8B-B14F-4D97-AF65-F5344CB8AC3E}">
        <p14:creationId xmlns:p14="http://schemas.microsoft.com/office/powerpoint/2010/main" val="37836536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stretch>
            <a:fillRect/>
          </a:stretch>
        </p:blipFill>
        <p:spPr>
          <a:xfrm>
            <a:off x="349532" y="1841971"/>
            <a:ext cx="5357176" cy="3954963"/>
          </a:xfrm>
          <a:prstGeom prst="rect">
            <a:avLst/>
          </a:prstGeom>
        </p:spPr>
      </p:pic>
      <p:sp>
        <p:nvSpPr>
          <p:cNvPr id="42" name="角丸四角形 19"/>
          <p:cNvSpPr>
            <a:spLocks noChangeArrowheads="1"/>
          </p:cNvSpPr>
          <p:nvPr/>
        </p:nvSpPr>
        <p:spPr bwMode="auto">
          <a:xfrm>
            <a:off x="214344" y="885412"/>
            <a:ext cx="8820472" cy="3017851"/>
          </a:xfrm>
          <a:prstGeom prst="roundRect">
            <a:avLst>
              <a:gd name="adj" fmla="val 16667"/>
            </a:avLst>
          </a:prstGeom>
          <a:noFill/>
          <a:ln>
            <a:noFill/>
          </a:ln>
        </p:spPr>
        <p:txBody>
          <a:bodyPr wrap="square" anchor="t">
            <a:no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ja-JP" sz="2800" b="0"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10</a:t>
            </a:fld>
            <a:endParaRPr kumimoji="1" lang="ja-JP" altLang="en-US" sz="1800" dirty="0">
              <a:solidFill>
                <a:schemeClr val="tx1"/>
              </a:solidFill>
            </a:endParaRPr>
          </a:p>
        </p:txBody>
      </p:sp>
      <p:sp>
        <p:nvSpPr>
          <p:cNvPr id="13" name="角丸四角形 19"/>
          <p:cNvSpPr>
            <a:spLocks noChangeArrowheads="1"/>
          </p:cNvSpPr>
          <p:nvPr/>
        </p:nvSpPr>
        <p:spPr bwMode="auto">
          <a:xfrm>
            <a:off x="584424" y="1598789"/>
            <a:ext cx="8820472" cy="2427112"/>
          </a:xfrm>
          <a:prstGeom prst="roundRect">
            <a:avLst>
              <a:gd name="adj" fmla="val 16667"/>
            </a:avLst>
          </a:prstGeom>
          <a:noFill/>
          <a:ln>
            <a:noFill/>
          </a:ln>
        </p:spPr>
        <p:txBody>
          <a:bodyPr wrap="square" anchor="t">
            <a:no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ja-JP" sz="28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ja-JP" sz="2800" b="1" kern="0" dirty="0">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ja-JP" sz="28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ja-JP" sz="2800" b="1"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テキスト ボックス 9"/>
          <p:cNvSpPr txBox="1">
            <a:spLocks noChangeArrowheads="1"/>
          </p:cNvSpPr>
          <p:nvPr/>
        </p:nvSpPr>
        <p:spPr bwMode="auto">
          <a:xfrm>
            <a:off x="330201" y="1234549"/>
            <a:ext cx="73771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lgn="l"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lgn="l"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spcAft>
                <a:spcPts val="600"/>
              </a:spcAft>
              <a:buFontTx/>
              <a:buNone/>
            </a:pPr>
            <a:r>
              <a:rPr lang="ja-JP" altLang="en-US" sz="2400" b="1"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○政令指定都市 １世帯あたりの年間光熱</a:t>
            </a:r>
            <a:r>
              <a:rPr lang="ja-JP" altLang="en-US" sz="2400" b="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水</a:t>
            </a:r>
            <a:r>
              <a:rPr lang="ja-JP" altLang="en-US" sz="2400" b="1"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費</a:t>
            </a:r>
            <a:endParaRPr lang="ja-JP" altLang="en-US" sz="2400" b="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正方形/長方形 17"/>
          <p:cNvSpPr/>
          <p:nvPr/>
        </p:nvSpPr>
        <p:spPr>
          <a:xfrm>
            <a:off x="1008944" y="5792663"/>
            <a:ext cx="4477508" cy="523220"/>
          </a:xfrm>
          <a:prstGeom prst="rect">
            <a:avLst/>
          </a:prstGeom>
          <a:noFill/>
        </p:spPr>
        <p:txBody>
          <a:bodyPr wrap="none" lIns="91440" tIns="45720" rIns="91440" bIns="45720">
            <a:spAutoFit/>
          </a:bodyPr>
          <a:lstStyle/>
          <a:p>
            <a:pPr algn="ctr">
              <a:lnSpc>
                <a:spcPct val="200000"/>
              </a:lnSpc>
            </a:pPr>
            <a:r>
              <a:rPr lang="en-US" altLang="ja-JP" sz="1400" b="1" dirty="0" smtClean="0">
                <a:ln w="1905"/>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1" dirty="0" smtClean="0">
                <a:ln w="1905"/>
                <a:latin typeface="メイリオ" panose="020B0604030504040204" pitchFamily="50" charset="-128"/>
                <a:ea typeface="メイリオ" panose="020B0604030504040204" pitchFamily="50" charset="-128"/>
                <a:cs typeface="メイリオ" panose="020B0604030504040204" pitchFamily="50" charset="-128"/>
              </a:rPr>
              <a:t>総務省家計調査データ（</a:t>
            </a:r>
            <a:r>
              <a:rPr lang="en-US" altLang="ja-JP" sz="1400" b="1" dirty="0" smtClean="0">
                <a:ln w="1905"/>
                <a:latin typeface="メイリオ" panose="020B0604030504040204" pitchFamily="50" charset="-128"/>
                <a:ea typeface="メイリオ" panose="020B0604030504040204" pitchFamily="50" charset="-128"/>
                <a:cs typeface="メイリオ" panose="020B0604030504040204" pitchFamily="50" charset="-128"/>
              </a:rPr>
              <a:t>H2</a:t>
            </a:r>
            <a:r>
              <a:rPr lang="en-US" altLang="ja-JP" sz="1400" b="1" dirty="0">
                <a:ln w="1905"/>
                <a:latin typeface="メイリオ" panose="020B0604030504040204" pitchFamily="50" charset="-128"/>
                <a:ea typeface="メイリオ" panose="020B0604030504040204" pitchFamily="50" charset="-128"/>
                <a:cs typeface="メイリオ" panose="020B0604030504040204" pitchFamily="50" charset="-128"/>
              </a:rPr>
              <a:t>9</a:t>
            </a:r>
            <a:r>
              <a:rPr lang="ja-JP" altLang="en-US" sz="1400" b="1" dirty="0" smtClean="0">
                <a:ln w="1905"/>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400" b="1" dirty="0" smtClean="0">
                <a:ln w="1905"/>
                <a:latin typeface="メイリオ" panose="020B0604030504040204" pitchFamily="50" charset="-128"/>
                <a:ea typeface="メイリオ" panose="020B0604030504040204" pitchFamily="50" charset="-128"/>
                <a:cs typeface="メイリオ" panose="020B0604030504040204" pitchFamily="50" charset="-128"/>
              </a:rPr>
              <a:t>R</a:t>
            </a:r>
            <a:r>
              <a:rPr lang="ja-JP" altLang="en-US" sz="1400" b="1" dirty="0" smtClean="0">
                <a:ln w="1905"/>
                <a:latin typeface="メイリオ" panose="020B0604030504040204" pitchFamily="50" charset="-128"/>
                <a:ea typeface="メイリオ" panose="020B0604030504040204" pitchFamily="50" charset="-128"/>
                <a:cs typeface="メイリオ" panose="020B0604030504040204" pitchFamily="50" charset="-128"/>
              </a:rPr>
              <a:t>元年平均）より</a:t>
            </a:r>
            <a:endParaRPr lang="ja-JP" altLang="en-US" sz="1400" b="1" dirty="0">
              <a:ln w="1905"/>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線吹き出し 2 (枠付き) 18"/>
          <p:cNvSpPr/>
          <p:nvPr/>
        </p:nvSpPr>
        <p:spPr>
          <a:xfrm>
            <a:off x="6783023" y="2222314"/>
            <a:ext cx="1345987" cy="516447"/>
          </a:xfrm>
          <a:prstGeom prst="borderCallout2">
            <a:avLst>
              <a:gd name="adj1" fmla="val 54596"/>
              <a:gd name="adj2" fmla="val -366"/>
              <a:gd name="adj3" fmla="val 54519"/>
              <a:gd name="adj4" fmla="val -40953"/>
              <a:gd name="adj5" fmla="val 298096"/>
              <a:gd name="adj6" fmla="val -95621"/>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9"/>
          <p:cNvSpPr txBox="1">
            <a:spLocks noChangeArrowheads="1"/>
          </p:cNvSpPr>
          <p:nvPr/>
        </p:nvSpPr>
        <p:spPr bwMode="auto">
          <a:xfrm>
            <a:off x="6425222" y="2444129"/>
            <a:ext cx="2025397" cy="220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lgn="l"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lgn="l"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lnSpc>
                <a:spcPts val="1000"/>
              </a:lnSpc>
              <a:spcBef>
                <a:spcPct val="0"/>
              </a:spcBef>
              <a:spcAft>
                <a:spcPts val="600"/>
              </a:spcAft>
              <a:buFontTx/>
              <a:buNone/>
            </a:pPr>
            <a:r>
              <a:rPr lang="ja-JP" altLang="en-US" sz="2000" b="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神戸市</a:t>
            </a:r>
          </a:p>
        </p:txBody>
      </p:sp>
      <p:sp>
        <p:nvSpPr>
          <p:cNvPr id="21" name="テキスト ボックス 20"/>
          <p:cNvSpPr txBox="1"/>
          <p:nvPr/>
        </p:nvSpPr>
        <p:spPr>
          <a:xfrm>
            <a:off x="330200" y="424430"/>
            <a:ext cx="7379855" cy="523220"/>
          </a:xfrm>
          <a:prstGeom prst="rect">
            <a:avLst/>
          </a:prstGeom>
          <a:noFill/>
        </p:spPr>
        <p:txBody>
          <a:bodyPr wrap="square" rtlCol="0">
            <a:spAutoFit/>
          </a:bodyPr>
          <a:lstStyle/>
          <a:p>
            <a:r>
              <a:rPr lang="ja-JP" altLang="en-US" sz="2800" b="1" dirty="0" smtClean="0">
                <a:solidFill>
                  <a:srgbClr val="11A9D9"/>
                </a:solidFill>
                <a:ea typeface="メイリオ"/>
              </a:rPr>
              <a:t>ご存知でしたか？ </a:t>
            </a:r>
            <a:endParaRPr lang="en-US" altLang="ja-JP" sz="2800" b="1" dirty="0" smtClean="0">
              <a:solidFill>
                <a:srgbClr val="11A9D9"/>
              </a:solidFill>
              <a:ea typeface="メイリオ"/>
            </a:endParaRPr>
          </a:p>
        </p:txBody>
      </p:sp>
      <p:pic>
        <p:nvPicPr>
          <p:cNvPr id="3" name="図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6658" y="4052573"/>
            <a:ext cx="3055097" cy="2297183"/>
          </a:xfrm>
          <a:prstGeom prst="rect">
            <a:avLst/>
          </a:prstGeom>
        </p:spPr>
      </p:pic>
      <p:sp>
        <p:nvSpPr>
          <p:cNvPr id="15" name="円形吹き出し 14"/>
          <p:cNvSpPr/>
          <p:nvPr/>
        </p:nvSpPr>
        <p:spPr>
          <a:xfrm>
            <a:off x="5942890" y="3131677"/>
            <a:ext cx="2743910" cy="1008647"/>
          </a:xfrm>
          <a:prstGeom prst="wedgeEllipseCallout">
            <a:avLst>
              <a:gd name="adj1" fmla="val -12555"/>
              <a:gd name="adj2" fmla="val 76890"/>
            </a:avLst>
          </a:prstGeom>
          <a:solidFill>
            <a:schemeClr val="bg1"/>
          </a:solidFill>
          <a:ln w="952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Text Box 4"/>
          <p:cNvSpPr txBox="1">
            <a:spLocks noChangeArrowheads="1"/>
          </p:cNvSpPr>
          <p:nvPr/>
        </p:nvSpPr>
        <p:spPr bwMode="auto">
          <a:xfrm>
            <a:off x="6050345" y="3506303"/>
            <a:ext cx="2400273" cy="271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1400"/>
              </a:lnSpc>
              <a:spcBef>
                <a:spcPct val="50000"/>
              </a:spcBef>
            </a:pP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賢く省エネしてる</a:t>
            </a:r>
            <a:r>
              <a:rPr lang="ja-JP" altLang="en-US" sz="1600" b="1" dirty="0" smtClean="0">
                <a:latin typeface="HG丸ｺﾞｼｯｸM-PRO" panose="020F0600000000000000" pitchFamily="50" charset="-128"/>
                <a:ea typeface="HG丸ｺﾞｼｯｸM-PRO" panose="020F0600000000000000" pitchFamily="50" charset="-128"/>
                <a:cs typeface="メイリオ" panose="020B0604030504040204" pitchFamily="50" charset="-128"/>
              </a:rPr>
              <a:t>なぁ</a:t>
            </a:r>
            <a:endParaRPr lang="en-US" altLang="ja-JP" sz="1600" b="1" dirty="0" smtClean="0">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22" name="テキスト ボックス 21"/>
          <p:cNvSpPr txBox="1"/>
          <p:nvPr/>
        </p:nvSpPr>
        <p:spPr>
          <a:xfrm>
            <a:off x="163775" y="101264"/>
            <a:ext cx="4585645" cy="323165"/>
          </a:xfrm>
          <a:prstGeom prst="rect">
            <a:avLst/>
          </a:prstGeom>
          <a:noFill/>
        </p:spPr>
        <p:txBody>
          <a:bodyPr wrap="square" rtlCol="0">
            <a:spAutoFit/>
          </a:bodyPr>
          <a:lstStyle/>
          <a:p>
            <a:r>
              <a:rPr lang="en-US" altLang="ja-JP" sz="1500" b="1" dirty="0">
                <a:ea typeface="メイリオ"/>
              </a:rPr>
              <a:t>Ⅱ. </a:t>
            </a:r>
            <a:r>
              <a:rPr lang="ja-JP" altLang="en-US" sz="1500" b="1" dirty="0">
                <a:ea typeface="メイリオ"/>
              </a:rPr>
              <a:t>神戸市の取組①「省エネルギーの推進」</a:t>
            </a:r>
          </a:p>
        </p:txBody>
      </p:sp>
    </p:spTree>
    <p:extLst>
      <p:ext uri="{BB962C8B-B14F-4D97-AF65-F5344CB8AC3E}">
        <p14:creationId xmlns:p14="http://schemas.microsoft.com/office/powerpoint/2010/main" val="13156752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図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0568" y="5727014"/>
            <a:ext cx="991829" cy="926888"/>
          </a:xfrm>
          <a:prstGeom prst="rect">
            <a:avLst/>
          </a:prstGeom>
        </p:spPr>
      </p:pic>
      <p:pic>
        <p:nvPicPr>
          <p:cNvPr id="3" name="図 2"/>
          <p:cNvPicPr>
            <a:picLocks noChangeAspect="1"/>
          </p:cNvPicPr>
          <p:nvPr/>
        </p:nvPicPr>
        <p:blipFill>
          <a:blip r:embed="rId4"/>
          <a:stretch>
            <a:fillRect/>
          </a:stretch>
        </p:blipFill>
        <p:spPr>
          <a:xfrm>
            <a:off x="584424" y="1920163"/>
            <a:ext cx="7925487" cy="3353091"/>
          </a:xfrm>
          <a:prstGeom prst="rect">
            <a:avLst/>
          </a:prstGeom>
        </p:spPr>
      </p:pic>
      <p:sp>
        <p:nvSpPr>
          <p:cNvPr id="42" name="角丸四角形 19"/>
          <p:cNvSpPr>
            <a:spLocks noChangeArrowheads="1"/>
          </p:cNvSpPr>
          <p:nvPr/>
        </p:nvSpPr>
        <p:spPr bwMode="auto">
          <a:xfrm>
            <a:off x="214344" y="885412"/>
            <a:ext cx="8820472" cy="3017851"/>
          </a:xfrm>
          <a:prstGeom prst="roundRect">
            <a:avLst>
              <a:gd name="adj" fmla="val 16667"/>
            </a:avLst>
          </a:prstGeom>
          <a:noFill/>
          <a:ln>
            <a:noFill/>
          </a:ln>
        </p:spPr>
        <p:txBody>
          <a:bodyPr wrap="square" anchor="t">
            <a:no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ja-JP" sz="2800" b="0"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11</a:t>
            </a:fld>
            <a:endParaRPr kumimoji="1" lang="ja-JP" altLang="en-US" sz="1800" dirty="0">
              <a:solidFill>
                <a:schemeClr val="tx1"/>
              </a:solidFill>
            </a:endParaRPr>
          </a:p>
        </p:txBody>
      </p:sp>
      <p:sp>
        <p:nvSpPr>
          <p:cNvPr id="13" name="角丸四角形 19"/>
          <p:cNvSpPr>
            <a:spLocks noChangeArrowheads="1"/>
          </p:cNvSpPr>
          <p:nvPr/>
        </p:nvSpPr>
        <p:spPr bwMode="auto">
          <a:xfrm>
            <a:off x="584424" y="1427340"/>
            <a:ext cx="8820472" cy="2427112"/>
          </a:xfrm>
          <a:prstGeom prst="roundRect">
            <a:avLst>
              <a:gd name="adj" fmla="val 16667"/>
            </a:avLst>
          </a:prstGeom>
          <a:noFill/>
          <a:ln>
            <a:noFill/>
          </a:ln>
        </p:spPr>
        <p:txBody>
          <a:bodyPr wrap="square" anchor="t">
            <a:no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ja-JP" sz="28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ja-JP" sz="2800" b="1" kern="0" dirty="0">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ja-JP" sz="2800" b="1"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ja-JP" sz="2800" b="1"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円形吹き出し 14"/>
          <p:cNvSpPr/>
          <p:nvPr/>
        </p:nvSpPr>
        <p:spPr>
          <a:xfrm>
            <a:off x="1568751" y="1737895"/>
            <a:ext cx="1302495" cy="622567"/>
          </a:xfrm>
          <a:prstGeom prst="wedgeEllipseCallout">
            <a:avLst>
              <a:gd name="adj1" fmla="val 19849"/>
              <a:gd name="adj2" fmla="val 141763"/>
            </a:avLst>
          </a:prstGeom>
          <a:solidFill>
            <a:srgbClr val="FFFF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prstClr val="black"/>
                </a:solidFill>
                <a:latin typeface="Meiryo UI" pitchFamily="50" charset="-128"/>
                <a:ea typeface="Meiryo UI" pitchFamily="50" charset="-128"/>
                <a:cs typeface="Meiryo UI" pitchFamily="50" charset="-128"/>
              </a:rPr>
              <a:t>阪神・淡路大震災</a:t>
            </a:r>
          </a:p>
        </p:txBody>
      </p:sp>
      <p:cxnSp>
        <p:nvCxnSpPr>
          <p:cNvPr id="4" name="直線コネクタ 3"/>
          <p:cNvCxnSpPr/>
          <p:nvPr/>
        </p:nvCxnSpPr>
        <p:spPr>
          <a:xfrm>
            <a:off x="6639575" y="1737895"/>
            <a:ext cx="0" cy="28846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テキスト ボックス 23"/>
          <p:cNvSpPr txBox="1"/>
          <p:nvPr/>
        </p:nvSpPr>
        <p:spPr>
          <a:xfrm>
            <a:off x="330200" y="1173335"/>
            <a:ext cx="7379855" cy="415498"/>
          </a:xfrm>
          <a:prstGeom prst="rect">
            <a:avLst/>
          </a:prstGeom>
          <a:noFill/>
        </p:spPr>
        <p:txBody>
          <a:bodyPr wrap="square" rtlCol="0">
            <a:spAutoFit/>
          </a:bodyPr>
          <a:lstStyle/>
          <a:p>
            <a:r>
              <a:rPr lang="ja-JP" altLang="en-US" sz="2100" b="1" dirty="0" smtClean="0">
                <a:latin typeface="メイリオ" panose="020B0604030504040204" pitchFamily="50" charset="-128"/>
                <a:ea typeface="メイリオ" panose="020B0604030504040204" pitchFamily="50" charset="-128"/>
                <a:cs typeface="メイリオ" panose="020B0604030504040204" pitchFamily="50" charset="-128"/>
              </a:rPr>
              <a:t>○神戸市</a:t>
            </a:r>
            <a:r>
              <a:rPr lang="ja-JP" altLang="en-US" sz="2100" b="1" dirty="0">
                <a:latin typeface="メイリオ" panose="020B0604030504040204" pitchFamily="50" charset="-128"/>
                <a:ea typeface="メイリオ" panose="020B0604030504040204" pitchFamily="50" charset="-128"/>
                <a:cs typeface="メイリオ" panose="020B0604030504040204" pitchFamily="50" charset="-128"/>
              </a:rPr>
              <a:t>の最終エネルギー消費量と温室効果ガス排出量</a:t>
            </a:r>
          </a:p>
        </p:txBody>
      </p:sp>
      <p:sp>
        <p:nvSpPr>
          <p:cNvPr id="2" name="二等辺三角形 1"/>
          <p:cNvSpPr/>
          <p:nvPr/>
        </p:nvSpPr>
        <p:spPr>
          <a:xfrm rot="10800000">
            <a:off x="6409885" y="1868299"/>
            <a:ext cx="459379" cy="377003"/>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5751379" y="1644524"/>
            <a:ext cx="1817819" cy="276999"/>
          </a:xfrm>
          <a:prstGeom prst="rect">
            <a:avLst/>
          </a:prstGeom>
          <a:solidFill>
            <a:schemeClr val="bg1"/>
          </a:solidFill>
          <a:ln w="28575">
            <a:solidFill>
              <a:schemeClr val="tx1"/>
            </a:solidFill>
          </a:ln>
        </p:spPr>
        <p:txBody>
          <a:bodyPr vert="horz" wrap="square" rtlCol="0" anchor="ctr">
            <a:spAutoFit/>
          </a:bodyPr>
          <a:lstStyle/>
          <a:p>
            <a:pPr algn="ctr"/>
            <a:r>
              <a:rPr lang="ja-JP" altLang="en-US" sz="1200" b="1" dirty="0">
                <a:latin typeface="Meiryo UI" pitchFamily="50" charset="-128"/>
                <a:ea typeface="Meiryo UI" pitchFamily="50" charset="-128"/>
                <a:cs typeface="Meiryo UI" pitchFamily="50" charset="-128"/>
              </a:rPr>
              <a:t>基準</a:t>
            </a:r>
            <a:r>
              <a:rPr lang="ja-JP" altLang="en-US" sz="1200" b="1" dirty="0" smtClean="0">
                <a:latin typeface="Meiryo UI" pitchFamily="50" charset="-128"/>
                <a:ea typeface="Meiryo UI" pitchFamily="50" charset="-128"/>
                <a:cs typeface="Meiryo UI" pitchFamily="50" charset="-128"/>
              </a:rPr>
              <a:t>年</a:t>
            </a:r>
            <a:r>
              <a:rPr lang="en-US" altLang="ja-JP" sz="1200" b="1" dirty="0" smtClean="0">
                <a:latin typeface="Meiryo UI" pitchFamily="50" charset="-128"/>
                <a:ea typeface="Meiryo UI" pitchFamily="50" charset="-128"/>
                <a:cs typeface="Meiryo UI" pitchFamily="50" charset="-128"/>
              </a:rPr>
              <a:t>(2</a:t>
            </a:r>
            <a:r>
              <a:rPr lang="ja-JP" altLang="en-US" sz="1200" b="1" dirty="0" smtClean="0">
                <a:latin typeface="Meiryo UI" pitchFamily="50" charset="-128"/>
                <a:ea typeface="Meiryo UI" pitchFamily="50" charset="-128"/>
                <a:cs typeface="Meiryo UI" pitchFamily="50" charset="-128"/>
              </a:rPr>
              <a:t>０１３年度）</a:t>
            </a:r>
            <a:endParaRPr lang="ja-JP" altLang="en-US" sz="1200" b="1" dirty="0">
              <a:latin typeface="Meiryo UI" pitchFamily="50" charset="-128"/>
              <a:ea typeface="Meiryo UI" pitchFamily="50" charset="-128"/>
              <a:cs typeface="Meiryo UI" pitchFamily="50" charset="-128"/>
            </a:endParaRPr>
          </a:p>
        </p:txBody>
      </p:sp>
      <p:sp>
        <p:nvSpPr>
          <p:cNvPr id="22" name="テキスト ボックス 21"/>
          <p:cNvSpPr txBox="1"/>
          <p:nvPr/>
        </p:nvSpPr>
        <p:spPr>
          <a:xfrm>
            <a:off x="330200" y="424430"/>
            <a:ext cx="7379855" cy="523220"/>
          </a:xfrm>
          <a:prstGeom prst="rect">
            <a:avLst/>
          </a:prstGeom>
          <a:noFill/>
        </p:spPr>
        <p:txBody>
          <a:bodyPr wrap="square" rtlCol="0">
            <a:spAutoFit/>
          </a:bodyPr>
          <a:lstStyle/>
          <a:p>
            <a:r>
              <a:rPr lang="ja-JP" altLang="en-US" sz="2800" b="1" dirty="0" smtClean="0">
                <a:solidFill>
                  <a:srgbClr val="11A9D9"/>
                </a:solidFill>
                <a:ea typeface="メイリオ"/>
              </a:rPr>
              <a:t>目標達成</a:t>
            </a:r>
            <a:r>
              <a:rPr lang="ja-JP" altLang="en-US" sz="2800" b="1" dirty="0">
                <a:solidFill>
                  <a:srgbClr val="11A9D9"/>
                </a:solidFill>
                <a:ea typeface="メイリオ"/>
              </a:rPr>
              <a:t>状況</a:t>
            </a:r>
            <a:endParaRPr lang="en-US" altLang="ja-JP" sz="2800" b="1" dirty="0" smtClean="0">
              <a:solidFill>
                <a:srgbClr val="11A9D9"/>
              </a:solidFill>
              <a:ea typeface="メイリオ"/>
            </a:endParaRPr>
          </a:p>
        </p:txBody>
      </p:sp>
      <p:sp>
        <p:nvSpPr>
          <p:cNvPr id="28" name="テキスト ボックス 27"/>
          <p:cNvSpPr txBox="1"/>
          <p:nvPr/>
        </p:nvSpPr>
        <p:spPr>
          <a:xfrm>
            <a:off x="163775" y="101264"/>
            <a:ext cx="4585645" cy="323165"/>
          </a:xfrm>
          <a:prstGeom prst="rect">
            <a:avLst/>
          </a:prstGeom>
          <a:noFill/>
        </p:spPr>
        <p:txBody>
          <a:bodyPr wrap="square" rtlCol="0">
            <a:spAutoFit/>
          </a:bodyPr>
          <a:lstStyle/>
          <a:p>
            <a:r>
              <a:rPr lang="en-US" altLang="ja-JP" sz="1500" b="1" dirty="0">
                <a:ea typeface="メイリオ"/>
              </a:rPr>
              <a:t>Ⅱ. </a:t>
            </a:r>
            <a:r>
              <a:rPr lang="ja-JP" altLang="en-US" sz="1500" b="1" dirty="0">
                <a:ea typeface="メイリオ"/>
              </a:rPr>
              <a:t>神戸市の取組①「省エネルギーの推進」</a:t>
            </a:r>
          </a:p>
        </p:txBody>
      </p:sp>
      <p:sp>
        <p:nvSpPr>
          <p:cNvPr id="30" name="吹き出し: 角を丸めた四角形 3"/>
          <p:cNvSpPr/>
          <p:nvPr/>
        </p:nvSpPr>
        <p:spPr bwMode="auto">
          <a:xfrm>
            <a:off x="1319890" y="5176958"/>
            <a:ext cx="4781597" cy="1354415"/>
          </a:xfrm>
          <a:prstGeom prst="wedgeRoundRectCallout">
            <a:avLst>
              <a:gd name="adj1" fmla="val 22533"/>
              <a:gd name="adj2" fmla="val 50351"/>
              <a:gd name="adj3" fmla="val 16667"/>
            </a:avLst>
          </a:prstGeom>
          <a:solidFill>
            <a:srgbClr val="FFFFFF"/>
          </a:solidFill>
          <a:ln w="28575" cap="flat" cmpd="sng" algn="ctr">
            <a:solidFill>
              <a:schemeClr val="tx1"/>
            </a:solidFill>
            <a:prstDash val="solid"/>
            <a:round/>
            <a:headEnd type="none" w="med" len="med"/>
            <a:tailEnd type="none" w="med" len="med"/>
          </a:ln>
          <a:effectLst/>
          <a:extLst/>
        </p:spPr>
        <p:txBody>
          <a:bodyPr vert="horz" wrap="square" lIns="36000" tIns="36000" rIns="36000" bIns="46800" numCol="1" rtlCol="0" anchor="ctr" anchorCtr="0" compatLnSpc="1">
            <a:prstTxWarp prst="textNoShape">
              <a:avLst/>
            </a:prstTxWarp>
          </a:bodyPr>
          <a:lstStyle/>
          <a:p>
            <a:pPr defTabSz="914400" fontAlgn="base">
              <a:lnSpc>
                <a:spcPts val="2400"/>
              </a:lnSpc>
              <a:spcBef>
                <a:spcPct val="0"/>
              </a:spcBef>
              <a:spcAft>
                <a:spcPct val="0"/>
              </a:spcAft>
              <a:defRPr/>
            </a:pPr>
            <a:r>
              <a:rPr lang="ja-JP" altLang="en-US" sz="1400" b="1" kern="0" dirty="0" smtClean="0">
                <a:latin typeface="メイリオ" panose="020B0604030504040204" pitchFamily="50" charset="-128"/>
                <a:ea typeface="メイリオ" panose="020B0604030504040204" pitchFamily="50" charset="-128"/>
                <a:cs typeface="メイリオ" panose="020B0604030504040204" pitchFamily="50" charset="-128"/>
              </a:rPr>
              <a:t>＜ 目標 ＞</a:t>
            </a:r>
            <a:r>
              <a:rPr lang="en-US" altLang="ja-JP" sz="1400" b="1" kern="0" dirty="0" smtClean="0">
                <a:latin typeface="メイリオ" panose="020B0604030504040204" pitchFamily="50" charset="-128"/>
                <a:ea typeface="メイリオ" panose="020B0604030504040204" pitchFamily="50" charset="-128"/>
                <a:cs typeface="メイリオ" panose="020B0604030504040204" pitchFamily="50" charset="-128"/>
              </a:rPr>
              <a:t>2013</a:t>
            </a:r>
            <a:r>
              <a:rPr lang="ja-JP" altLang="en-US" sz="1400" b="1" kern="0" dirty="0" smtClean="0">
                <a:latin typeface="メイリオ" panose="020B0604030504040204" pitchFamily="50" charset="-128"/>
                <a:ea typeface="メイリオ" panose="020B0604030504040204" pitchFamily="50" charset="-128"/>
                <a:cs typeface="メイリオ" panose="020B0604030504040204" pitchFamily="50" charset="-128"/>
              </a:rPr>
              <a:t>年度比</a:t>
            </a:r>
            <a:endParaRPr lang="en-US" altLang="ja-JP" sz="1400" b="1" kern="0" dirty="0" smtClean="0">
              <a:latin typeface="メイリオ" panose="020B0604030504040204" pitchFamily="50" charset="-128"/>
              <a:ea typeface="メイリオ" panose="020B0604030504040204" pitchFamily="50" charset="-128"/>
              <a:cs typeface="メイリオ" panose="020B0604030504040204" pitchFamily="50" charset="-128"/>
            </a:endParaRPr>
          </a:p>
          <a:p>
            <a:pPr defTabSz="914400" fontAlgn="base">
              <a:lnSpc>
                <a:spcPts val="2400"/>
              </a:lnSpc>
              <a:spcBef>
                <a:spcPct val="0"/>
              </a:spcBef>
              <a:spcAft>
                <a:spcPct val="0"/>
              </a:spcAft>
              <a:defRPr/>
            </a:pPr>
            <a:r>
              <a:rPr lang="ja-JP" altLang="en-US" sz="1600" b="1" kern="0" dirty="0" smtClean="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最終</a:t>
            </a:r>
            <a:r>
              <a:rPr lang="ja-JP" altLang="en-US" sz="1600" b="1" kern="0" dirty="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エネルギー</a:t>
            </a:r>
            <a:r>
              <a:rPr lang="ja-JP" altLang="en-US" sz="1600" b="1" kern="0" dirty="0" smtClean="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消費量</a:t>
            </a:r>
            <a:r>
              <a:rPr kumimoji="0" lang="ja-JP" altLang="en-US" sz="1600" b="1" kern="0" dirty="0" smtClean="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２２</a:t>
            </a:r>
            <a:r>
              <a:rPr kumimoji="0" lang="en-US" altLang="ja-JP" sz="1600" b="1" kern="0" dirty="0" smtClean="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a:t>
            </a:r>
            <a:r>
              <a:rPr kumimoji="0" lang="ja-JP" altLang="en-US" sz="1600" b="1" kern="0" dirty="0" smtClean="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削減</a:t>
            </a:r>
            <a:r>
              <a:rPr lang="ja-JP" altLang="en-US" sz="1600" b="1" kern="0" dirty="0" smtClean="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600" b="1" kern="0" dirty="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2030</a:t>
            </a:r>
            <a:r>
              <a:rPr lang="ja-JP" altLang="en-US" sz="1600" b="1" kern="0" dirty="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年度</a:t>
            </a:r>
            <a:r>
              <a:rPr lang="ja-JP" altLang="en-US" sz="1600" b="1" kern="0" dirty="0" smtClean="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600" b="1" kern="0" dirty="0" smtClean="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endParaRPr>
          </a:p>
          <a:p>
            <a:pPr defTabSz="914400" fontAlgn="base">
              <a:lnSpc>
                <a:spcPts val="2400"/>
              </a:lnSpc>
              <a:spcBef>
                <a:spcPct val="0"/>
              </a:spcBef>
              <a:spcAft>
                <a:spcPct val="0"/>
              </a:spcAft>
              <a:defRPr/>
            </a:pPr>
            <a:r>
              <a:rPr lang="ja-JP" altLang="en-US" sz="1600" b="1" kern="0" dirty="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温室効果ガス</a:t>
            </a:r>
            <a:r>
              <a:rPr lang="ja-JP" altLang="en-US" sz="1600" b="1" kern="0" dirty="0" smtClean="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排出量３４</a:t>
            </a:r>
            <a:r>
              <a:rPr lang="en-US" altLang="ja-JP" sz="1600" b="1" kern="0" dirty="0" smtClean="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b="1" kern="0" dirty="0" smtClean="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削減（</a:t>
            </a:r>
            <a:r>
              <a:rPr lang="en-US" altLang="ja-JP" sz="1600" b="1" kern="0" dirty="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2030</a:t>
            </a:r>
            <a:r>
              <a:rPr lang="ja-JP" altLang="en-US" sz="1600" b="1" kern="0" dirty="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年度）</a:t>
            </a:r>
          </a:p>
          <a:p>
            <a:pPr defTabSz="914400" fontAlgn="base">
              <a:spcBef>
                <a:spcPct val="0"/>
              </a:spcBef>
              <a:spcAft>
                <a:spcPct val="0"/>
              </a:spcAft>
              <a:defRPr/>
            </a:pPr>
            <a:endParaRPr lang="ja-JP" altLang="en-US" sz="1400" b="1" kern="0" dirty="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1" name="テキスト ボックス 30"/>
          <p:cNvSpPr txBox="1"/>
          <p:nvPr/>
        </p:nvSpPr>
        <p:spPr>
          <a:xfrm>
            <a:off x="6999405" y="2371089"/>
            <a:ext cx="1116448" cy="615553"/>
          </a:xfrm>
          <a:prstGeom prst="rect">
            <a:avLst/>
          </a:prstGeom>
          <a:noFill/>
        </p:spPr>
        <p:txBody>
          <a:bodyPr wrap="square" rtlCol="0">
            <a:spAutoFit/>
          </a:bodyPr>
          <a:lstStyle/>
          <a:p>
            <a:pPr algn="ctr" defTabSz="914400">
              <a:defRPr/>
            </a:pPr>
            <a:r>
              <a:rPr lang="en-US" altLang="ja-JP" sz="1200" b="1" kern="0" dirty="0" smtClean="0">
                <a:solidFill>
                  <a:srgbClr val="FF0000"/>
                </a:solidFill>
              </a:rPr>
              <a:t>2018 </a:t>
            </a:r>
            <a:r>
              <a:rPr lang="ja-JP" altLang="en-US" sz="1200" b="1" kern="0" dirty="0">
                <a:solidFill>
                  <a:srgbClr val="FF0000"/>
                </a:solidFill>
              </a:rPr>
              <a:t>年：</a:t>
            </a:r>
            <a:endParaRPr lang="en-US" altLang="ja-JP" sz="1200" b="1" kern="0" dirty="0">
              <a:solidFill>
                <a:srgbClr val="FF0000"/>
              </a:solidFill>
            </a:endParaRPr>
          </a:p>
          <a:p>
            <a:pPr algn="ctr" defTabSz="914400">
              <a:defRPr/>
            </a:pPr>
            <a:r>
              <a:rPr lang="en-US" altLang="ja-JP" sz="1200" b="1" kern="0" dirty="0" smtClean="0">
                <a:solidFill>
                  <a:srgbClr val="FF0000"/>
                </a:solidFill>
              </a:rPr>
              <a:t>93</a:t>
            </a:r>
            <a:r>
              <a:rPr kumimoji="0" lang="en-US" altLang="ja-JP" sz="1200" b="1" kern="0" dirty="0" smtClean="0">
                <a:solidFill>
                  <a:srgbClr val="FF0000"/>
                </a:solidFill>
              </a:rPr>
              <a:t>,</a:t>
            </a:r>
            <a:r>
              <a:rPr lang="en-US" altLang="ja-JP" sz="1200" b="1" kern="0" dirty="0" smtClean="0">
                <a:solidFill>
                  <a:srgbClr val="FF0000"/>
                </a:solidFill>
              </a:rPr>
              <a:t>874</a:t>
            </a:r>
            <a:r>
              <a:rPr lang="en-US" altLang="ja-JP" sz="1000" b="1" kern="0" dirty="0" smtClean="0">
                <a:solidFill>
                  <a:srgbClr val="FF0000"/>
                </a:solidFill>
              </a:rPr>
              <a:t>TJ</a:t>
            </a:r>
          </a:p>
          <a:p>
            <a:pPr algn="ctr" defTabSz="914400">
              <a:defRPr/>
            </a:pPr>
            <a:r>
              <a:rPr lang="ja-JP" altLang="en-US" sz="1000" b="1" kern="0" dirty="0" smtClean="0">
                <a:solidFill>
                  <a:srgbClr val="FF0000"/>
                </a:solidFill>
              </a:rPr>
              <a:t>▲</a:t>
            </a:r>
            <a:r>
              <a:rPr lang="en-US" altLang="ja-JP" sz="1000" b="1" kern="0" dirty="0" smtClean="0">
                <a:solidFill>
                  <a:srgbClr val="FF0000"/>
                </a:solidFill>
              </a:rPr>
              <a:t>25.9%</a:t>
            </a:r>
            <a:endParaRPr lang="ja-JP" altLang="en-US" sz="1200" b="1" kern="0" dirty="0">
              <a:solidFill>
                <a:srgbClr val="FF0000"/>
              </a:solidFill>
            </a:endParaRPr>
          </a:p>
        </p:txBody>
      </p:sp>
      <p:sp>
        <p:nvSpPr>
          <p:cNvPr id="32" name="テキスト ボックス 31"/>
          <p:cNvSpPr txBox="1"/>
          <p:nvPr/>
        </p:nvSpPr>
        <p:spPr>
          <a:xfrm>
            <a:off x="6728249" y="3920706"/>
            <a:ext cx="970137" cy="615553"/>
          </a:xfrm>
          <a:prstGeom prst="rect">
            <a:avLst/>
          </a:prstGeom>
          <a:noFill/>
        </p:spPr>
        <p:txBody>
          <a:bodyPr wrap="none" rtlCol="0">
            <a:spAutoFit/>
          </a:bodyPr>
          <a:lstStyle/>
          <a:p>
            <a:pPr algn="ctr" defTabSz="914400">
              <a:defRPr/>
            </a:pPr>
            <a:r>
              <a:rPr lang="en-US" altLang="ja-JP" sz="1200" b="1" kern="0" dirty="0" smtClean="0">
                <a:solidFill>
                  <a:srgbClr val="0000FF"/>
                </a:solidFill>
              </a:rPr>
              <a:t>2018 </a:t>
            </a:r>
            <a:r>
              <a:rPr lang="ja-JP" altLang="en-US" sz="1200" b="1" kern="0" dirty="0">
                <a:solidFill>
                  <a:srgbClr val="0000FF"/>
                </a:solidFill>
              </a:rPr>
              <a:t>年：</a:t>
            </a:r>
            <a:endParaRPr lang="en-US" altLang="ja-JP" sz="1200" b="1" kern="0" dirty="0">
              <a:solidFill>
                <a:srgbClr val="0000FF"/>
              </a:solidFill>
            </a:endParaRPr>
          </a:p>
          <a:p>
            <a:pPr algn="ctr" defTabSz="914400">
              <a:defRPr/>
            </a:pPr>
            <a:r>
              <a:rPr lang="en-US" altLang="ja-JP" sz="1200" b="1" kern="0" dirty="0" smtClean="0">
                <a:solidFill>
                  <a:srgbClr val="0000FF"/>
                </a:solidFill>
              </a:rPr>
              <a:t>8,096</a:t>
            </a:r>
            <a:r>
              <a:rPr kumimoji="0" lang="ja-JP" altLang="en-US" sz="1000" b="1" kern="0" dirty="0" smtClean="0">
                <a:solidFill>
                  <a:srgbClr val="0000FF"/>
                </a:solidFill>
              </a:rPr>
              <a:t>千</a:t>
            </a:r>
            <a:r>
              <a:rPr kumimoji="0" lang="en-US" altLang="ja-JP" sz="1000" b="1" kern="0" dirty="0" smtClean="0">
                <a:solidFill>
                  <a:srgbClr val="0000FF"/>
                </a:solidFill>
              </a:rPr>
              <a:t>t-CO2</a:t>
            </a:r>
          </a:p>
          <a:p>
            <a:pPr algn="ctr" defTabSz="914400">
              <a:defRPr/>
            </a:pPr>
            <a:r>
              <a:rPr kumimoji="0" lang="ja-JP" altLang="en-US" sz="1000" b="1" kern="0" dirty="0" smtClean="0">
                <a:solidFill>
                  <a:srgbClr val="0000FF"/>
                </a:solidFill>
              </a:rPr>
              <a:t>▲</a:t>
            </a:r>
            <a:r>
              <a:rPr kumimoji="0" lang="en-US" altLang="ja-JP" sz="1000" b="1" kern="0" dirty="0" smtClean="0">
                <a:solidFill>
                  <a:srgbClr val="0000FF"/>
                </a:solidFill>
              </a:rPr>
              <a:t>34.7%</a:t>
            </a:r>
            <a:endParaRPr lang="ja-JP" altLang="en-US" sz="1200" b="1" kern="0" dirty="0">
              <a:solidFill>
                <a:srgbClr val="0000FF"/>
              </a:solidFill>
            </a:endParaRPr>
          </a:p>
        </p:txBody>
      </p:sp>
      <p:sp>
        <p:nvSpPr>
          <p:cNvPr id="33" name="円/楕円 15"/>
          <p:cNvSpPr/>
          <p:nvPr/>
        </p:nvSpPr>
        <p:spPr>
          <a:xfrm>
            <a:off x="7721644" y="3745808"/>
            <a:ext cx="131323" cy="13132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white"/>
              </a:solidFill>
            </a:endParaRPr>
          </a:p>
        </p:txBody>
      </p:sp>
      <p:sp>
        <p:nvSpPr>
          <p:cNvPr id="34" name="円/楕円 16"/>
          <p:cNvSpPr/>
          <p:nvPr/>
        </p:nvSpPr>
        <p:spPr>
          <a:xfrm>
            <a:off x="7698386" y="4108457"/>
            <a:ext cx="131323" cy="131323"/>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white"/>
              </a:solidFill>
            </a:endParaRPr>
          </a:p>
        </p:txBody>
      </p:sp>
      <p:sp>
        <p:nvSpPr>
          <p:cNvPr id="19" name="円形吹き出し 18"/>
          <p:cNvSpPr/>
          <p:nvPr/>
        </p:nvSpPr>
        <p:spPr>
          <a:xfrm>
            <a:off x="6915732" y="5036765"/>
            <a:ext cx="1408535" cy="869663"/>
          </a:xfrm>
          <a:prstGeom prst="wedgeEllipseCallout">
            <a:avLst>
              <a:gd name="adj1" fmla="val 12364"/>
              <a:gd name="adj2" fmla="val -71183"/>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75000"/>
                  <a:lumOff val="25000"/>
                </a:schemeClr>
              </a:solidFill>
            </a:endParaRPr>
          </a:p>
        </p:txBody>
      </p:sp>
      <p:sp>
        <p:nvSpPr>
          <p:cNvPr id="20" name="正方形/長方形 19"/>
          <p:cNvSpPr/>
          <p:nvPr/>
        </p:nvSpPr>
        <p:spPr>
          <a:xfrm>
            <a:off x="6728249" y="5083036"/>
            <a:ext cx="1805876" cy="790823"/>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2018</a:t>
            </a:r>
            <a:r>
              <a:rPr kumimoji="1"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年度</a:t>
            </a:r>
            <a:endParaRPr kumimoji="1" lang="en-US" altLang="ja-JP"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pPr algn="ct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目標達成！</a:t>
            </a:r>
            <a:endParaRPr kumimoji="1" lang="ja-JP" altLang="en-US" sz="1600" b="1" dirty="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Tree>
    <p:extLst>
      <p:ext uri="{BB962C8B-B14F-4D97-AF65-F5344CB8AC3E}">
        <p14:creationId xmlns:p14="http://schemas.microsoft.com/office/powerpoint/2010/main" val="6886281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p:cNvPicPr>
            <a:picLocks noChangeAspect="1"/>
          </p:cNvPicPr>
          <p:nvPr/>
        </p:nvPicPr>
        <p:blipFill>
          <a:blip r:embed="rId3"/>
          <a:stretch>
            <a:fillRect/>
          </a:stretch>
        </p:blipFill>
        <p:spPr>
          <a:xfrm>
            <a:off x="1766336" y="1553857"/>
            <a:ext cx="4507582" cy="2114528"/>
          </a:xfrm>
          <a:prstGeom prst="rect">
            <a:avLst/>
          </a:prstGeom>
        </p:spPr>
      </p:pic>
      <p:sp>
        <p:nvSpPr>
          <p:cNvPr id="18"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12</a:t>
            </a:fld>
            <a:endParaRPr kumimoji="1" lang="ja-JP" altLang="en-US" sz="1800" dirty="0">
              <a:solidFill>
                <a:schemeClr val="tx1"/>
              </a:solidFill>
            </a:endParaRPr>
          </a:p>
        </p:txBody>
      </p:sp>
      <p:sp>
        <p:nvSpPr>
          <p:cNvPr id="27" name="正方形/長方形 26"/>
          <p:cNvSpPr/>
          <p:nvPr/>
        </p:nvSpPr>
        <p:spPr>
          <a:xfrm>
            <a:off x="518879" y="872132"/>
            <a:ext cx="6728548" cy="1086813"/>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政令指定都市 太陽光発電システム導入状況</a:t>
            </a:r>
            <a:endParaRPr kumimoji="1" lang="ja-JP" altLang="en-US" sz="2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テキスト ボックス 14"/>
          <p:cNvSpPr txBox="1"/>
          <p:nvPr/>
        </p:nvSpPr>
        <p:spPr>
          <a:xfrm>
            <a:off x="330200" y="424430"/>
            <a:ext cx="7379855" cy="523220"/>
          </a:xfrm>
          <a:prstGeom prst="rect">
            <a:avLst/>
          </a:prstGeom>
          <a:noFill/>
        </p:spPr>
        <p:txBody>
          <a:bodyPr wrap="square" rtlCol="0">
            <a:spAutoFit/>
          </a:bodyPr>
          <a:lstStyle/>
          <a:p>
            <a:r>
              <a:rPr lang="ja-JP" altLang="en-US" sz="2800" b="1" dirty="0" smtClean="0">
                <a:solidFill>
                  <a:srgbClr val="11A9D9"/>
                </a:solidFill>
                <a:ea typeface="メイリオ"/>
              </a:rPr>
              <a:t>太陽光発電及び蓄電池</a:t>
            </a:r>
            <a:r>
              <a:rPr lang="ja-JP" altLang="en-US" sz="2800" b="1" dirty="0">
                <a:solidFill>
                  <a:srgbClr val="11A9D9"/>
                </a:solidFill>
                <a:ea typeface="メイリオ"/>
              </a:rPr>
              <a:t>設備</a:t>
            </a:r>
            <a:r>
              <a:rPr lang="ja-JP" altLang="en-US" sz="2800" b="1" dirty="0" smtClean="0">
                <a:solidFill>
                  <a:srgbClr val="11A9D9"/>
                </a:solidFill>
                <a:ea typeface="メイリオ"/>
              </a:rPr>
              <a:t>の普及促進</a:t>
            </a:r>
            <a:endParaRPr lang="en-US" altLang="ja-JP" sz="2800" b="1" dirty="0" smtClean="0">
              <a:solidFill>
                <a:srgbClr val="11A9D9"/>
              </a:solidFill>
              <a:ea typeface="メイリオ"/>
            </a:endParaRPr>
          </a:p>
        </p:txBody>
      </p:sp>
      <p:sp>
        <p:nvSpPr>
          <p:cNvPr id="8" name="線吹き出し 2 (枠付き) 7"/>
          <p:cNvSpPr/>
          <p:nvPr/>
        </p:nvSpPr>
        <p:spPr>
          <a:xfrm>
            <a:off x="4268056" y="1983934"/>
            <a:ext cx="1747785" cy="608960"/>
          </a:xfrm>
          <a:prstGeom prst="borderCallout2">
            <a:avLst>
              <a:gd name="adj1" fmla="val 18750"/>
              <a:gd name="adj2" fmla="val -1193"/>
              <a:gd name="adj3" fmla="val 19649"/>
              <a:gd name="adj4" fmla="val -49291"/>
              <a:gd name="adj5" fmla="val 98300"/>
              <a:gd name="adj6" fmla="val -75115"/>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9"/>
          <p:cNvSpPr txBox="1">
            <a:spLocks noChangeArrowheads="1"/>
          </p:cNvSpPr>
          <p:nvPr/>
        </p:nvSpPr>
        <p:spPr bwMode="auto">
          <a:xfrm>
            <a:off x="4106171" y="2091268"/>
            <a:ext cx="202539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lgn="l"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lgn="l"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lnSpc>
                <a:spcPts val="1200"/>
              </a:lnSpc>
              <a:spcBef>
                <a:spcPct val="0"/>
              </a:spcBef>
              <a:spcAft>
                <a:spcPts val="600"/>
              </a:spcAft>
              <a:buFontTx/>
              <a:buNone/>
            </a:pPr>
            <a:r>
              <a:rPr lang="ja-JP" altLang="en-US" sz="1800" b="1" dirty="0" smtClean="0">
                <a:latin typeface="メイリオ" panose="020B0604030504040204" pitchFamily="50" charset="-128"/>
                <a:ea typeface="メイリオ" panose="020B0604030504040204" pitchFamily="50" charset="-128"/>
                <a:cs typeface="メイリオ" panose="020B0604030504040204" pitchFamily="50" charset="-128"/>
              </a:rPr>
              <a:t>神戸市</a:t>
            </a:r>
            <a:endParaRPr lang="en-US" altLang="ja-JP" sz="18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lnSpc>
                <a:spcPts val="1200"/>
              </a:lnSpc>
              <a:spcBef>
                <a:spcPct val="0"/>
              </a:spcBef>
              <a:spcAft>
                <a:spcPts val="600"/>
              </a:spcAft>
              <a:buFontTx/>
              <a:buNone/>
            </a:pPr>
            <a:r>
              <a:rPr lang="ja-JP" altLang="en-US" sz="1400" b="1"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（令和</a:t>
            </a:r>
            <a:r>
              <a:rPr lang="en-US" altLang="ja-JP" sz="1400" b="1"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400" b="1"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年</a:t>
            </a:r>
            <a:r>
              <a:rPr lang="ja-JP" altLang="en-US" sz="1400" b="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３</a:t>
            </a:r>
            <a:r>
              <a:rPr lang="ja-JP" altLang="en-US" sz="1400" b="1"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月末）</a:t>
            </a:r>
            <a:endParaRPr lang="ja-JP" altLang="en-US" sz="1400" b="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正方形/長方形 27"/>
          <p:cNvSpPr/>
          <p:nvPr/>
        </p:nvSpPr>
        <p:spPr>
          <a:xfrm>
            <a:off x="1685137" y="3202173"/>
            <a:ext cx="3778383" cy="415498"/>
          </a:xfrm>
          <a:prstGeom prst="rect">
            <a:avLst/>
          </a:prstGeom>
          <a:noFill/>
        </p:spPr>
        <p:txBody>
          <a:bodyPr wrap="square" lIns="91440" tIns="45720" rIns="91440" bIns="45720">
            <a:spAutoFit/>
          </a:bodyPr>
          <a:lstStyle/>
          <a:p>
            <a:pPr algn="ctr">
              <a:lnSpc>
                <a:spcPct val="200000"/>
              </a:lnSpc>
            </a:pPr>
            <a:r>
              <a:rPr lang="en-US" altLang="ja-JP" sz="1050" b="1" dirty="0" smtClean="0">
                <a:ln w="1905"/>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50" b="1" dirty="0" smtClean="0">
                <a:ln w="1905"/>
                <a:latin typeface="メイリオ" panose="020B0604030504040204" pitchFamily="50" charset="-128"/>
                <a:ea typeface="メイリオ" panose="020B0604030504040204" pitchFamily="50" charset="-128"/>
                <a:cs typeface="メイリオ" panose="020B0604030504040204" pitchFamily="50" charset="-128"/>
              </a:rPr>
              <a:t>資源エネルギー庁固定</a:t>
            </a:r>
            <a:r>
              <a:rPr lang="ja-JP" altLang="en-US" sz="1050" b="1" dirty="0">
                <a:ln w="1905"/>
                <a:latin typeface="メイリオ" panose="020B0604030504040204" pitchFamily="50" charset="-128"/>
                <a:ea typeface="メイリオ" panose="020B0604030504040204" pitchFamily="50" charset="-128"/>
                <a:cs typeface="メイリオ" panose="020B0604030504040204" pitchFamily="50" charset="-128"/>
              </a:rPr>
              <a:t>価格買取</a:t>
            </a:r>
            <a:r>
              <a:rPr lang="ja-JP" altLang="en-US" sz="1050" b="1" dirty="0" smtClean="0">
                <a:ln w="1905"/>
                <a:latin typeface="メイリオ" panose="020B0604030504040204" pitchFamily="50" charset="-128"/>
                <a:ea typeface="メイリオ" panose="020B0604030504040204" pitchFamily="50" charset="-128"/>
                <a:cs typeface="メイリオ" panose="020B0604030504040204" pitchFamily="50" charset="-128"/>
              </a:rPr>
              <a:t>制度公表デ</a:t>
            </a:r>
            <a:r>
              <a:rPr lang="ja-JP" altLang="en-US" sz="1050" dirty="0" smtClean="0">
                <a:ln w="1905"/>
                <a:latin typeface="メイリオ" panose="020B0604030504040204" pitchFamily="50" charset="-128"/>
                <a:ea typeface="メイリオ" panose="020B0604030504040204" pitchFamily="50" charset="-128"/>
                <a:cs typeface="メイリオ" panose="020B0604030504040204" pitchFamily="50" charset="-128"/>
              </a:rPr>
              <a:t>ー</a:t>
            </a:r>
            <a:r>
              <a:rPr lang="ja-JP" altLang="en-US" sz="1050" b="1" dirty="0" smtClean="0">
                <a:ln w="1905"/>
                <a:latin typeface="メイリオ" panose="020B0604030504040204" pitchFamily="50" charset="-128"/>
                <a:ea typeface="メイリオ" panose="020B0604030504040204" pitchFamily="50" charset="-128"/>
                <a:cs typeface="メイリオ" panose="020B0604030504040204" pitchFamily="50" charset="-128"/>
              </a:rPr>
              <a:t>タより</a:t>
            </a:r>
            <a:endParaRPr lang="ja-JP" altLang="en-US" sz="1050" b="1" dirty="0">
              <a:ln w="1905"/>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正方形/長方形 25"/>
          <p:cNvSpPr/>
          <p:nvPr/>
        </p:nvSpPr>
        <p:spPr>
          <a:xfrm>
            <a:off x="518879" y="3409922"/>
            <a:ext cx="7595323" cy="869663"/>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○太陽光発電及び蓄電池設備の共同購入事業</a:t>
            </a:r>
            <a:endParaRPr kumimoji="1" lang="ja-JP" altLang="en-US" sz="2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 name="正方形/長方形 58"/>
          <p:cNvSpPr/>
          <p:nvPr/>
        </p:nvSpPr>
        <p:spPr>
          <a:xfrm>
            <a:off x="5035199" y="1493273"/>
            <a:ext cx="1318307" cy="553998"/>
          </a:xfrm>
          <a:prstGeom prst="rect">
            <a:avLst/>
          </a:prstGeom>
          <a:noFill/>
        </p:spPr>
        <p:txBody>
          <a:bodyPr wrap="square" lIns="91440" tIns="45720" rIns="91440" bIns="45720">
            <a:spAutoFit/>
          </a:bodyPr>
          <a:lstStyle/>
          <a:p>
            <a:pPr algn="ctr">
              <a:lnSpc>
                <a:spcPct val="200000"/>
              </a:lnSpc>
            </a:pPr>
            <a:r>
              <a:rPr lang="ja-JP" altLang="en-US" sz="1500" b="1" dirty="0" smtClean="0">
                <a:ln w="1905"/>
                <a:latin typeface="メイリオ" panose="020B0604030504040204" pitchFamily="50" charset="-128"/>
                <a:ea typeface="メイリオ" panose="020B0604030504040204" pitchFamily="50" charset="-128"/>
                <a:cs typeface="メイリオ" panose="020B0604030504040204" pitchFamily="50" charset="-128"/>
              </a:rPr>
              <a:t>単位（件）</a:t>
            </a:r>
            <a:endParaRPr lang="ja-JP" altLang="en-US" sz="1500" b="1" dirty="0">
              <a:ln w="1905"/>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正方形/長方形 28"/>
          <p:cNvSpPr/>
          <p:nvPr/>
        </p:nvSpPr>
        <p:spPr>
          <a:xfrm>
            <a:off x="5035199" y="6282805"/>
            <a:ext cx="2922944" cy="415498"/>
          </a:xfrm>
          <a:prstGeom prst="rect">
            <a:avLst/>
          </a:prstGeom>
          <a:noFill/>
        </p:spPr>
        <p:txBody>
          <a:bodyPr wrap="square" lIns="91440" tIns="45720" rIns="91440" bIns="45720">
            <a:spAutoFit/>
          </a:bodyPr>
          <a:lstStyle/>
          <a:p>
            <a:pPr algn="ctr">
              <a:lnSpc>
                <a:spcPct val="200000"/>
              </a:lnSpc>
            </a:pPr>
            <a:r>
              <a:rPr lang="en-US" altLang="ja-JP" sz="1050" b="1" dirty="0" smtClean="0">
                <a:ln w="1905"/>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50" b="1" dirty="0" smtClean="0">
                <a:ln w="1905"/>
                <a:latin typeface="メイリオ" panose="020B0604030504040204" pitchFamily="50" charset="-128"/>
                <a:ea typeface="メイリオ" panose="020B0604030504040204" pitchFamily="50" charset="-128"/>
                <a:cs typeface="メイリオ" panose="020B0604030504040204" pitchFamily="50" charset="-128"/>
              </a:rPr>
              <a:t>令和</a:t>
            </a:r>
            <a:r>
              <a:rPr lang="en-US" altLang="ja-JP" sz="1050" b="1" dirty="0" smtClean="0">
                <a:ln w="1905"/>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050" b="1" dirty="0" smtClean="0">
                <a:ln w="1905"/>
                <a:latin typeface="メイリオ" panose="020B0604030504040204" pitchFamily="50" charset="-128"/>
                <a:ea typeface="メイリオ" panose="020B0604030504040204" pitchFamily="50" charset="-128"/>
                <a:cs typeface="メイリオ" panose="020B0604030504040204" pitchFamily="50" charset="-128"/>
              </a:rPr>
              <a:t>年度実施事業の内容です。</a:t>
            </a:r>
            <a:endParaRPr lang="ja-JP" altLang="en-US" sz="1050" b="1" dirty="0">
              <a:ln w="1905"/>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 name="テキスト ボックス 29"/>
          <p:cNvSpPr txBox="1"/>
          <p:nvPr/>
        </p:nvSpPr>
        <p:spPr>
          <a:xfrm>
            <a:off x="163776" y="101264"/>
            <a:ext cx="4978173" cy="323165"/>
          </a:xfrm>
          <a:prstGeom prst="rect">
            <a:avLst/>
          </a:prstGeom>
          <a:noFill/>
        </p:spPr>
        <p:txBody>
          <a:bodyPr wrap="square" rtlCol="0">
            <a:spAutoFit/>
          </a:bodyPr>
          <a:lstStyle/>
          <a:p>
            <a:r>
              <a:rPr lang="en-US" altLang="ja-JP" sz="1500" b="1" dirty="0">
                <a:ea typeface="メイリオ"/>
              </a:rPr>
              <a:t>Ⅲ. </a:t>
            </a:r>
            <a:r>
              <a:rPr lang="ja-JP" altLang="en-US" sz="1500" b="1" dirty="0">
                <a:ea typeface="メイリオ"/>
              </a:rPr>
              <a:t>神戸市の取組②「再生可能エネルギーの普及」</a:t>
            </a:r>
          </a:p>
        </p:txBody>
      </p:sp>
      <p:pic>
        <p:nvPicPr>
          <p:cNvPr id="16" name="図 15"/>
          <p:cNvPicPr>
            <a:picLocks noChangeAspect="1"/>
          </p:cNvPicPr>
          <p:nvPr/>
        </p:nvPicPr>
        <p:blipFill>
          <a:blip r:embed="rId4"/>
          <a:stretch>
            <a:fillRect/>
          </a:stretch>
        </p:blipFill>
        <p:spPr>
          <a:xfrm>
            <a:off x="518879" y="3962165"/>
            <a:ext cx="8036164" cy="2460050"/>
          </a:xfrm>
          <a:prstGeom prst="rect">
            <a:avLst/>
          </a:prstGeom>
        </p:spPr>
      </p:pic>
    </p:spTree>
    <p:extLst>
      <p:ext uri="{BB962C8B-B14F-4D97-AF65-F5344CB8AC3E}">
        <p14:creationId xmlns:p14="http://schemas.microsoft.com/office/powerpoint/2010/main" val="22347073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13</a:t>
            </a:fld>
            <a:endParaRPr kumimoji="1" lang="ja-JP" altLang="en-US" sz="1800" dirty="0">
              <a:solidFill>
                <a:schemeClr val="tx1"/>
              </a:solidFill>
            </a:endParaRPr>
          </a:p>
        </p:txBody>
      </p:sp>
      <p:sp>
        <p:nvSpPr>
          <p:cNvPr id="21" name="正方形/長方形 20"/>
          <p:cNvSpPr/>
          <p:nvPr/>
        </p:nvSpPr>
        <p:spPr bwMode="auto">
          <a:xfrm>
            <a:off x="225167" y="1215978"/>
            <a:ext cx="8699672" cy="2771431"/>
          </a:xfrm>
          <a:prstGeom prst="rect">
            <a:avLst/>
          </a:prstGeom>
          <a:noFill/>
          <a:ln w="9525" cap="flat" cmpd="sng" algn="ctr">
            <a:noFill/>
            <a:prstDash val="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1" i="0" u="none" strike="noStrike" cap="none" normalizeH="0" baseline="0" smtClean="0">
              <a:ln>
                <a:noFill/>
              </a:ln>
              <a:solidFill>
                <a:schemeClr val="tx1"/>
              </a:solidFill>
              <a:effectLst/>
              <a:latin typeface="Times New Roman" charset="0"/>
              <a:ea typeface="ＭＳ Ｐゴシック" charset="-128"/>
            </a:endParaRPr>
          </a:p>
        </p:txBody>
      </p:sp>
      <p:sp>
        <p:nvSpPr>
          <p:cNvPr id="30" name="AutoShape 19"/>
          <p:cNvSpPr>
            <a:spLocks noChangeArrowheads="1"/>
          </p:cNvSpPr>
          <p:nvPr/>
        </p:nvSpPr>
        <p:spPr bwMode="auto">
          <a:xfrm>
            <a:off x="4229017" y="2319405"/>
            <a:ext cx="1080029" cy="287337"/>
          </a:xfrm>
          <a:prstGeom prst="rightArrow">
            <a:avLst>
              <a:gd name="adj1" fmla="val 50278"/>
              <a:gd name="adj2" fmla="val 71850"/>
            </a:avLst>
          </a:prstGeom>
          <a:solidFill>
            <a:schemeClr val="bg1">
              <a:lumMod val="50000"/>
            </a:schemeClr>
          </a:solidFill>
          <a:ln w="9525">
            <a:noFill/>
            <a:miter lim="800000"/>
            <a:headEnd/>
            <a:tailEnd/>
          </a:ln>
          <a:effectLst/>
          <a:extLst/>
        </p:spPr>
        <p:txBody>
          <a:bodyPr wrap="none" anchor="ct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1800" b="1" i="0" u="none" strike="noStrike" kern="0" cap="none" spc="0" normalizeH="0" baseline="0" noProof="0">
              <a:ln>
                <a:noFill/>
              </a:ln>
              <a:solidFill>
                <a:srgbClr val="000000"/>
              </a:solidFill>
              <a:effectLst/>
              <a:uLnTx/>
              <a:uFillTx/>
              <a:latin typeface="Arial" charset="0"/>
              <a:ea typeface="ＭＳ Ｐゴシック" pitchFamily="50" charset="-128"/>
            </a:endParaRPr>
          </a:p>
        </p:txBody>
      </p:sp>
      <p:sp>
        <p:nvSpPr>
          <p:cNvPr id="31" name="AutoShape 20"/>
          <p:cNvSpPr>
            <a:spLocks noChangeArrowheads="1"/>
          </p:cNvSpPr>
          <p:nvPr/>
        </p:nvSpPr>
        <p:spPr bwMode="auto">
          <a:xfrm rot="10800000">
            <a:off x="4211194" y="2894132"/>
            <a:ext cx="1080029" cy="287339"/>
          </a:xfrm>
          <a:prstGeom prst="rightArrow">
            <a:avLst>
              <a:gd name="adj1" fmla="val 50278"/>
              <a:gd name="adj2" fmla="val 71850"/>
            </a:avLst>
          </a:prstGeom>
          <a:solidFill>
            <a:schemeClr val="bg1">
              <a:lumMod val="50000"/>
            </a:schemeClr>
          </a:solidFill>
          <a:ln w="9525">
            <a:noFill/>
            <a:miter lim="800000"/>
            <a:headEnd/>
            <a:tailEnd/>
          </a:ln>
          <a:effectLst/>
          <a:extLst/>
        </p:spPr>
        <p:txBody>
          <a:bodyPr wrap="none" anchor="ct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1800" b="1" i="0" u="none" strike="noStrike" kern="0" cap="none" spc="0" normalizeH="0" baseline="0" noProof="0">
              <a:ln>
                <a:noFill/>
              </a:ln>
              <a:solidFill>
                <a:srgbClr val="000000"/>
              </a:solidFill>
              <a:effectLst/>
              <a:uLnTx/>
              <a:uFillTx/>
              <a:latin typeface="Arial" charset="0"/>
              <a:ea typeface="ＭＳ Ｐゴシック" pitchFamily="50" charset="-128"/>
            </a:endParaRPr>
          </a:p>
        </p:txBody>
      </p:sp>
      <p:sp>
        <p:nvSpPr>
          <p:cNvPr id="32" name="Text Box 21"/>
          <p:cNvSpPr txBox="1">
            <a:spLocks noChangeArrowheads="1"/>
          </p:cNvSpPr>
          <p:nvPr/>
        </p:nvSpPr>
        <p:spPr bwMode="auto">
          <a:xfrm>
            <a:off x="4158502" y="1783625"/>
            <a:ext cx="1167739" cy="503053"/>
          </a:xfrm>
          <a:prstGeom prst="rect">
            <a:avLst/>
          </a:prstGeom>
          <a:noFill/>
          <a:ln>
            <a:noFill/>
          </a:ln>
          <a:effectLst/>
          <a:extLst>
            <a:ext uri="{909E8E84-426E-40DD-AFC4-6F175D3DCCD1}">
              <a14:hiddenFill xmlns:a14="http://schemas.microsoft.com/office/drawing/2010/main">
                <a:solidFill>
                  <a:srgbClr val="333333"/>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3908" tIns="5254" rIns="43908" bIns="5254">
            <a:spAutoFit/>
          </a:bodyPr>
          <a:lstStyle>
            <a:lvl1pPr defTabSz="538163" eaLnBrk="0" hangingPunct="0">
              <a:defRPr kumimoji="1" sz="2200">
                <a:solidFill>
                  <a:schemeClr val="tx1"/>
                </a:solidFill>
                <a:latin typeface="Arial" charset="0"/>
                <a:ea typeface="ＭＳ Ｐゴシック" pitchFamily="50" charset="-128"/>
              </a:defRPr>
            </a:lvl1pPr>
            <a:lvl2pPr marL="742950" indent="-285750" defTabSz="538163" eaLnBrk="0" hangingPunct="0">
              <a:defRPr kumimoji="1" sz="2200">
                <a:solidFill>
                  <a:schemeClr val="tx1"/>
                </a:solidFill>
                <a:latin typeface="Arial" charset="0"/>
                <a:ea typeface="ＭＳ Ｐゴシック" pitchFamily="50" charset="-128"/>
              </a:defRPr>
            </a:lvl2pPr>
            <a:lvl3pPr marL="1143000" indent="-228600" defTabSz="538163" eaLnBrk="0" hangingPunct="0">
              <a:defRPr kumimoji="1" sz="2200">
                <a:solidFill>
                  <a:schemeClr val="tx1"/>
                </a:solidFill>
                <a:latin typeface="Arial" charset="0"/>
                <a:ea typeface="ＭＳ Ｐゴシック" pitchFamily="50" charset="-128"/>
              </a:defRPr>
            </a:lvl3pPr>
            <a:lvl4pPr marL="1600200" indent="-228600" defTabSz="538163" eaLnBrk="0" hangingPunct="0">
              <a:defRPr kumimoji="1" sz="2200">
                <a:solidFill>
                  <a:schemeClr val="tx1"/>
                </a:solidFill>
                <a:latin typeface="Arial" charset="0"/>
                <a:ea typeface="ＭＳ Ｐゴシック" pitchFamily="50" charset="-128"/>
              </a:defRPr>
            </a:lvl4pPr>
            <a:lvl5pPr marL="2057400" indent="-228600" defTabSz="538163" eaLnBrk="0" hangingPunct="0">
              <a:defRPr kumimoji="1" sz="2200">
                <a:solidFill>
                  <a:schemeClr val="tx1"/>
                </a:solidFill>
                <a:latin typeface="Arial" charset="0"/>
                <a:ea typeface="ＭＳ Ｐゴシック" pitchFamily="50" charset="-128"/>
              </a:defRPr>
            </a:lvl5pPr>
            <a:lvl6pPr marL="2514600" indent="-228600" defTabSz="538163"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defTabSz="538163"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defTabSz="538163"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defTabSz="538163"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marL="0" marR="0" lvl="0" indent="0" algn="ctr" defTabSz="538163" eaLnBrk="1" fontAlgn="base" latinLnBrk="0" hangingPunct="1">
              <a:lnSpc>
                <a:spcPct val="100000"/>
              </a:lnSpc>
              <a:spcBef>
                <a:spcPct val="0"/>
              </a:spcBef>
              <a:spcAft>
                <a:spcPct val="0"/>
              </a:spcAft>
              <a:buClrTx/>
              <a:buSzTx/>
              <a:buFontTx/>
              <a:buNone/>
              <a:tabLst/>
              <a:defRPr/>
            </a:pPr>
            <a:r>
              <a:rPr kumimoji="1" lang="ja-JP" altLang="en-US" sz="1600" b="1" i="0" u="none" strike="noStrike" kern="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土地・建物貸出し</a:t>
            </a:r>
          </a:p>
        </p:txBody>
      </p:sp>
      <p:sp>
        <p:nvSpPr>
          <p:cNvPr id="33" name="Text Box 22"/>
          <p:cNvSpPr txBox="1">
            <a:spLocks noChangeArrowheads="1"/>
          </p:cNvSpPr>
          <p:nvPr/>
        </p:nvSpPr>
        <p:spPr bwMode="auto">
          <a:xfrm>
            <a:off x="4442815" y="3186789"/>
            <a:ext cx="718873" cy="256832"/>
          </a:xfrm>
          <a:prstGeom prst="rect">
            <a:avLst/>
          </a:prstGeom>
          <a:noFill/>
          <a:ln>
            <a:noFill/>
          </a:ln>
          <a:effectLst/>
          <a:extLst>
            <a:ext uri="{909E8E84-426E-40DD-AFC4-6F175D3DCCD1}">
              <a14:hiddenFill xmlns:a14="http://schemas.microsoft.com/office/drawing/2010/main">
                <a:solidFill>
                  <a:srgbClr val="333333"/>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3908" tIns="5254" rIns="43908" bIns="5254">
            <a:spAutoFit/>
          </a:bodyPr>
          <a:lstStyle>
            <a:lvl1pPr defTabSz="538163" eaLnBrk="0" hangingPunct="0">
              <a:defRPr kumimoji="1" sz="2200">
                <a:solidFill>
                  <a:schemeClr val="tx1"/>
                </a:solidFill>
                <a:latin typeface="Arial" charset="0"/>
                <a:ea typeface="ＭＳ Ｐゴシック" pitchFamily="50" charset="-128"/>
              </a:defRPr>
            </a:lvl1pPr>
            <a:lvl2pPr marL="742950" indent="-285750" defTabSz="538163" eaLnBrk="0" hangingPunct="0">
              <a:defRPr kumimoji="1" sz="2200">
                <a:solidFill>
                  <a:schemeClr val="tx1"/>
                </a:solidFill>
                <a:latin typeface="Arial" charset="0"/>
                <a:ea typeface="ＭＳ Ｐゴシック" pitchFamily="50" charset="-128"/>
              </a:defRPr>
            </a:lvl2pPr>
            <a:lvl3pPr marL="1143000" indent="-228600" defTabSz="538163" eaLnBrk="0" hangingPunct="0">
              <a:defRPr kumimoji="1" sz="2200">
                <a:solidFill>
                  <a:schemeClr val="tx1"/>
                </a:solidFill>
                <a:latin typeface="Arial" charset="0"/>
                <a:ea typeface="ＭＳ Ｐゴシック" pitchFamily="50" charset="-128"/>
              </a:defRPr>
            </a:lvl3pPr>
            <a:lvl4pPr marL="1600200" indent="-228600" defTabSz="538163" eaLnBrk="0" hangingPunct="0">
              <a:defRPr kumimoji="1" sz="2200">
                <a:solidFill>
                  <a:schemeClr val="tx1"/>
                </a:solidFill>
                <a:latin typeface="Arial" charset="0"/>
                <a:ea typeface="ＭＳ Ｐゴシック" pitchFamily="50" charset="-128"/>
              </a:defRPr>
            </a:lvl4pPr>
            <a:lvl5pPr marL="2057400" indent="-228600" defTabSz="538163" eaLnBrk="0" hangingPunct="0">
              <a:defRPr kumimoji="1" sz="2200">
                <a:solidFill>
                  <a:schemeClr val="tx1"/>
                </a:solidFill>
                <a:latin typeface="Arial" charset="0"/>
                <a:ea typeface="ＭＳ Ｐゴシック" pitchFamily="50" charset="-128"/>
              </a:defRPr>
            </a:lvl5pPr>
            <a:lvl6pPr marL="2514600" indent="-228600" defTabSz="538163"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defTabSz="538163"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defTabSz="538163"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defTabSz="538163"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marL="0" marR="0" lvl="0" indent="0" algn="ctr" defTabSz="538163" eaLnBrk="1" fontAlgn="base" latinLnBrk="0" hangingPunct="1">
              <a:lnSpc>
                <a:spcPct val="100000"/>
              </a:lnSpc>
              <a:spcBef>
                <a:spcPct val="0"/>
              </a:spcBef>
              <a:spcAft>
                <a:spcPct val="0"/>
              </a:spcAft>
              <a:buClrTx/>
              <a:buSzTx/>
              <a:buFontTx/>
              <a:buNone/>
              <a:tabLst/>
              <a:defRPr/>
            </a:pPr>
            <a:r>
              <a:rPr kumimoji="1" lang="ja-JP" altLang="en-US" sz="1600" b="1" i="0" u="none" strike="noStrike" kern="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賃料</a:t>
            </a:r>
          </a:p>
        </p:txBody>
      </p:sp>
      <p:sp>
        <p:nvSpPr>
          <p:cNvPr id="34" name="Text Box 9"/>
          <p:cNvSpPr txBox="1">
            <a:spLocks noChangeArrowheads="1"/>
          </p:cNvSpPr>
          <p:nvPr/>
        </p:nvSpPr>
        <p:spPr bwMode="auto">
          <a:xfrm>
            <a:off x="567499" y="2150138"/>
            <a:ext cx="2246635" cy="3571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solidFill>
                  <a:srgbClr val="66FF33"/>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3853" tIns="5247" rIns="43853" bIns="5247" anchor="ctr"/>
          <a:lstStyle>
            <a:lvl1pPr defTabSz="541338" eaLnBrk="0" hangingPunct="0">
              <a:defRPr kumimoji="1" sz="2200">
                <a:solidFill>
                  <a:schemeClr val="tx1"/>
                </a:solidFill>
                <a:latin typeface="Arial" charset="0"/>
                <a:ea typeface="ＭＳ Ｐゴシック" pitchFamily="50" charset="-128"/>
              </a:defRPr>
            </a:lvl1pPr>
            <a:lvl2pPr marL="742950" indent="-285750" defTabSz="541338" eaLnBrk="0" hangingPunct="0">
              <a:defRPr kumimoji="1" sz="2200">
                <a:solidFill>
                  <a:schemeClr val="tx1"/>
                </a:solidFill>
                <a:latin typeface="Arial" charset="0"/>
                <a:ea typeface="ＭＳ Ｐゴシック" pitchFamily="50" charset="-128"/>
              </a:defRPr>
            </a:lvl2pPr>
            <a:lvl3pPr marL="1143000" indent="-228600" defTabSz="541338" eaLnBrk="0" hangingPunct="0">
              <a:defRPr kumimoji="1" sz="2200">
                <a:solidFill>
                  <a:schemeClr val="tx1"/>
                </a:solidFill>
                <a:latin typeface="Arial" charset="0"/>
                <a:ea typeface="ＭＳ Ｐゴシック" pitchFamily="50" charset="-128"/>
              </a:defRPr>
            </a:lvl3pPr>
            <a:lvl4pPr marL="1600200" indent="-228600" defTabSz="541338" eaLnBrk="0" hangingPunct="0">
              <a:defRPr kumimoji="1" sz="2200">
                <a:solidFill>
                  <a:schemeClr val="tx1"/>
                </a:solidFill>
                <a:latin typeface="Arial" charset="0"/>
                <a:ea typeface="ＭＳ Ｐゴシック" pitchFamily="50" charset="-128"/>
              </a:defRPr>
            </a:lvl4pPr>
            <a:lvl5pPr marL="2057400" indent="-228600" defTabSz="541338" eaLnBrk="0" hangingPunct="0">
              <a:defRPr kumimoji="1" sz="2200">
                <a:solidFill>
                  <a:schemeClr val="tx1"/>
                </a:solidFill>
                <a:latin typeface="Arial" charset="0"/>
                <a:ea typeface="ＭＳ Ｐゴシック" pitchFamily="50" charset="-128"/>
              </a:defRPr>
            </a:lvl5pPr>
            <a:lvl6pPr marL="2514600" indent="-228600" defTabSz="541338"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defTabSz="541338"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defTabSz="541338"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defTabSz="541338"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algn="ctr" eaLnBrk="1" fontAlgn="base" hangingPunct="1">
              <a:spcBef>
                <a:spcPct val="0"/>
              </a:spcBef>
              <a:spcAft>
                <a:spcPct val="0"/>
              </a:spcAft>
            </a:pPr>
            <a:r>
              <a:rPr lang="ja-JP" altLang="en-US" sz="1800" b="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公共施設・庁舎等</a:t>
            </a:r>
          </a:p>
        </p:txBody>
      </p:sp>
      <p:sp>
        <p:nvSpPr>
          <p:cNvPr id="35" name="Text Box 9"/>
          <p:cNvSpPr txBox="1">
            <a:spLocks noChangeArrowheads="1"/>
          </p:cNvSpPr>
          <p:nvPr/>
        </p:nvSpPr>
        <p:spPr bwMode="auto">
          <a:xfrm>
            <a:off x="746614" y="2994073"/>
            <a:ext cx="1946845" cy="620713"/>
          </a:xfrm>
          <a:prstGeom prst="rect">
            <a:avLst/>
          </a:prstGeom>
          <a:ln>
            <a:noFill/>
          </a:ln>
          <a:extLst/>
        </p:spPr>
        <p:style>
          <a:lnRef idx="2">
            <a:schemeClr val="dk1"/>
          </a:lnRef>
          <a:fillRef idx="1">
            <a:schemeClr val="lt1"/>
          </a:fillRef>
          <a:effectRef idx="0">
            <a:schemeClr val="dk1"/>
          </a:effectRef>
          <a:fontRef idx="minor">
            <a:schemeClr val="dk1"/>
          </a:fontRef>
        </p:style>
        <p:txBody>
          <a:bodyPr lIns="43853" tIns="5247" rIns="43853" bIns="5247" anchor="ctr"/>
          <a:lstStyle>
            <a:lvl1pPr defTabSz="541338" eaLnBrk="0" hangingPunct="0">
              <a:defRPr kumimoji="1" sz="2200">
                <a:solidFill>
                  <a:schemeClr val="tx1"/>
                </a:solidFill>
                <a:latin typeface="Arial" charset="0"/>
                <a:ea typeface="ＭＳ Ｐゴシック" pitchFamily="50" charset="-128"/>
              </a:defRPr>
            </a:lvl1pPr>
            <a:lvl2pPr marL="742950" indent="-285750" defTabSz="541338" eaLnBrk="0" hangingPunct="0">
              <a:defRPr kumimoji="1" sz="2200">
                <a:solidFill>
                  <a:schemeClr val="tx1"/>
                </a:solidFill>
                <a:latin typeface="Arial" charset="0"/>
                <a:ea typeface="ＭＳ Ｐゴシック" pitchFamily="50" charset="-128"/>
              </a:defRPr>
            </a:lvl2pPr>
            <a:lvl3pPr marL="1143000" indent="-228600" defTabSz="541338" eaLnBrk="0" hangingPunct="0">
              <a:defRPr kumimoji="1" sz="2200">
                <a:solidFill>
                  <a:schemeClr val="tx1"/>
                </a:solidFill>
                <a:latin typeface="Arial" charset="0"/>
                <a:ea typeface="ＭＳ Ｐゴシック" pitchFamily="50" charset="-128"/>
              </a:defRPr>
            </a:lvl3pPr>
            <a:lvl4pPr marL="1600200" indent="-228600" defTabSz="541338" eaLnBrk="0" hangingPunct="0">
              <a:defRPr kumimoji="1" sz="2200">
                <a:solidFill>
                  <a:schemeClr val="tx1"/>
                </a:solidFill>
                <a:latin typeface="Arial" charset="0"/>
                <a:ea typeface="ＭＳ Ｐゴシック" pitchFamily="50" charset="-128"/>
              </a:defRPr>
            </a:lvl4pPr>
            <a:lvl5pPr marL="2057400" indent="-228600" defTabSz="541338" eaLnBrk="0" hangingPunct="0">
              <a:defRPr kumimoji="1" sz="2200">
                <a:solidFill>
                  <a:schemeClr val="tx1"/>
                </a:solidFill>
                <a:latin typeface="Arial" charset="0"/>
                <a:ea typeface="ＭＳ Ｐゴシック" pitchFamily="50" charset="-128"/>
              </a:defRPr>
            </a:lvl5pPr>
            <a:lvl6pPr marL="2514600" indent="-228600" defTabSz="541338"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defTabSz="541338"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defTabSz="541338"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defTabSz="541338"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algn="ctr" eaLnBrk="1" fontAlgn="base" hangingPunct="1">
              <a:spcBef>
                <a:spcPct val="0"/>
              </a:spcBef>
              <a:spcAft>
                <a:spcPct val="0"/>
              </a:spcAft>
            </a:pPr>
            <a:r>
              <a:rPr lang="ja-JP" altLang="en-US" sz="1800" b="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廃棄物埋立処分場</a:t>
            </a:r>
          </a:p>
          <a:p>
            <a:pPr algn="ctr" eaLnBrk="1" fontAlgn="base" hangingPunct="1">
              <a:spcBef>
                <a:spcPct val="0"/>
              </a:spcBef>
              <a:spcAft>
                <a:spcPct val="0"/>
              </a:spcAft>
            </a:pPr>
            <a:r>
              <a:rPr lang="ja-JP" altLang="en-US" sz="1800" b="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跡地</a:t>
            </a:r>
          </a:p>
        </p:txBody>
      </p:sp>
      <p:pic>
        <p:nvPicPr>
          <p:cNvPr id="38" name="Picture 2" descr="C:\Users\213174\Desktop\denryoku_solar_panel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537" y="1856168"/>
            <a:ext cx="2486096" cy="1858357"/>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descr="Z:\10環境未来都市\その他\03会議・フォーラム\160302婦人会館(水素）\イラスト等\building_high.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0239" y="1785258"/>
            <a:ext cx="710939" cy="119485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5" descr="Z:\10環境未来都市\その他\03会議・フォーラム\160302婦人会館(水素）\イラスト等\tochi_akichi.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0116" y="2977214"/>
            <a:ext cx="989679" cy="737311"/>
          </a:xfrm>
          <a:prstGeom prst="rect">
            <a:avLst/>
          </a:prstGeom>
          <a:noFill/>
          <a:extLst>
            <a:ext uri="{909E8E84-426E-40DD-AFC4-6F175D3DCCD1}">
              <a14:hiddenFill xmlns:a14="http://schemas.microsoft.com/office/drawing/2010/main">
                <a:solidFill>
                  <a:srgbClr val="FFFFFF"/>
                </a:solidFill>
              </a14:hiddenFill>
            </a:ext>
          </a:extLst>
        </p:spPr>
      </p:pic>
      <p:sp>
        <p:nvSpPr>
          <p:cNvPr id="43" name="角丸四角形 42"/>
          <p:cNvSpPr/>
          <p:nvPr/>
        </p:nvSpPr>
        <p:spPr>
          <a:xfrm>
            <a:off x="510088" y="1437239"/>
            <a:ext cx="3404240" cy="2423485"/>
          </a:xfrm>
          <a:prstGeom prst="roundRect">
            <a:avLst>
              <a:gd name="adj" fmla="val 7246"/>
            </a:avLst>
          </a:prstGeom>
          <a:noFill/>
          <a:ln w="38100">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角丸四角形 43"/>
          <p:cNvSpPr/>
          <p:nvPr/>
        </p:nvSpPr>
        <p:spPr>
          <a:xfrm>
            <a:off x="5677473" y="1437239"/>
            <a:ext cx="2906973" cy="2423485"/>
          </a:xfrm>
          <a:prstGeom prst="roundRect">
            <a:avLst>
              <a:gd name="adj" fmla="val 7246"/>
            </a:avLst>
          </a:prstGeom>
          <a:noFill/>
          <a:ln w="38100">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角丸四角形 44"/>
          <p:cNvSpPr/>
          <p:nvPr/>
        </p:nvSpPr>
        <p:spPr>
          <a:xfrm>
            <a:off x="1076406" y="1230850"/>
            <a:ext cx="2192293" cy="513759"/>
          </a:xfrm>
          <a:prstGeom prst="roundRect">
            <a:avLst>
              <a:gd name="adj" fmla="val 27236"/>
            </a:avLst>
          </a:prstGeom>
          <a:solidFill>
            <a:schemeClr val="bg1"/>
          </a:solidFill>
          <a:ln w="38100">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神戸市</a:t>
            </a:r>
            <a:endParaRPr kumimoji="1" lang="ja-JP" altLang="en-US" sz="2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6" name="角丸四角形 45"/>
          <p:cNvSpPr/>
          <p:nvPr/>
        </p:nvSpPr>
        <p:spPr>
          <a:xfrm>
            <a:off x="6015441" y="1263277"/>
            <a:ext cx="2192293" cy="513759"/>
          </a:xfrm>
          <a:prstGeom prst="roundRect">
            <a:avLst>
              <a:gd name="adj" fmla="val 27236"/>
            </a:avLst>
          </a:prstGeom>
          <a:solidFill>
            <a:schemeClr val="bg1"/>
          </a:solidFill>
          <a:ln w="38100">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発電事業者</a:t>
            </a:r>
            <a:endParaRPr kumimoji="1" lang="ja-JP" altLang="en-US" sz="2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47" name="Picture 25" descr="神戸六甲西太陽光発電所"/>
          <p:cNvPicPr>
            <a:picLocks noChangeAspect="1" noChangeArrowheads="1"/>
          </p:cNvPicPr>
          <p:nvPr/>
        </p:nvPicPr>
        <p:blipFill rotWithShape="1">
          <a:blip r:embed="rId6">
            <a:extLst>
              <a:ext uri="{28A0092B-C50C-407E-A947-70E740481C1C}">
                <a14:useLocalDpi xmlns:a14="http://schemas.microsoft.com/office/drawing/2010/main" val="0"/>
              </a:ext>
            </a:extLst>
          </a:blip>
          <a:srcRect b="13342"/>
          <a:stretch/>
        </p:blipFill>
        <p:spPr bwMode="auto">
          <a:xfrm>
            <a:off x="804335" y="4152220"/>
            <a:ext cx="3778247" cy="217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5" descr="DSC01762"/>
          <p:cNvPicPr>
            <a:picLocks noChangeAspect="1" noChangeArrowheads="1"/>
          </p:cNvPicPr>
          <p:nvPr/>
        </p:nvPicPr>
        <p:blipFill rotWithShape="1">
          <a:blip r:embed="rId7">
            <a:extLst>
              <a:ext uri="{28A0092B-C50C-407E-A947-70E740481C1C}">
                <a14:useLocalDpi xmlns:a14="http://schemas.microsoft.com/office/drawing/2010/main" val="0"/>
              </a:ext>
            </a:extLst>
          </a:blip>
          <a:srcRect t="16805" b="11100"/>
          <a:stretch/>
        </p:blipFill>
        <p:spPr bwMode="auto">
          <a:xfrm>
            <a:off x="4829841" y="4152220"/>
            <a:ext cx="3578520" cy="217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テキスト ボックス 48"/>
          <p:cNvSpPr txBox="1"/>
          <p:nvPr/>
        </p:nvSpPr>
        <p:spPr>
          <a:xfrm>
            <a:off x="804333" y="4180092"/>
            <a:ext cx="3117643" cy="369332"/>
          </a:xfrm>
          <a:prstGeom prst="rect">
            <a:avLst/>
          </a:prstGeom>
          <a:noFill/>
        </p:spPr>
        <p:txBody>
          <a:bodyPr wrap="square" rtlCol="0">
            <a:spAutoFit/>
          </a:bodyPr>
          <a:lstStyle/>
          <a:p>
            <a:r>
              <a:rPr lang="ja-JP" altLang="en-US" b="1" dirty="0" smtClean="0">
                <a:effectLst>
                  <a:glow rad="254000">
                    <a:schemeClr val="bg1"/>
                  </a:glow>
                </a:effectLst>
                <a:latin typeface="メイリオ" panose="020B0604030504040204" pitchFamily="50" charset="-128"/>
                <a:ea typeface="メイリオ" panose="020B0604030504040204" pitchFamily="50" charset="-128"/>
                <a:cs typeface="メイリオ" panose="020B0604030504040204" pitchFamily="50" charset="-128"/>
              </a:rPr>
              <a:t>神戸六甲西発電所</a:t>
            </a:r>
            <a:endParaRPr lang="en-US" altLang="ja-JP" b="1" dirty="0" smtClean="0">
              <a:effectLst>
                <a:glow rad="254000">
                  <a:schemeClr val="bg1"/>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0" name="テキスト ボックス 49"/>
          <p:cNvSpPr txBox="1"/>
          <p:nvPr/>
        </p:nvSpPr>
        <p:spPr>
          <a:xfrm>
            <a:off x="4856343" y="4180092"/>
            <a:ext cx="3117643" cy="369332"/>
          </a:xfrm>
          <a:prstGeom prst="rect">
            <a:avLst/>
          </a:prstGeom>
          <a:noFill/>
        </p:spPr>
        <p:txBody>
          <a:bodyPr wrap="square" rtlCol="0">
            <a:spAutoFit/>
          </a:bodyPr>
          <a:lstStyle/>
          <a:p>
            <a:r>
              <a:rPr lang="ja-JP" altLang="en-US" b="1" dirty="0" smtClean="0">
                <a:effectLst>
                  <a:glow rad="254000">
                    <a:schemeClr val="bg1"/>
                  </a:glow>
                </a:effectLst>
                <a:latin typeface="メイリオ" panose="020B0604030504040204" pitchFamily="50" charset="-128"/>
                <a:ea typeface="メイリオ" panose="020B0604030504040204" pitchFamily="50" charset="-128"/>
                <a:cs typeface="メイリオ" panose="020B0604030504040204" pitchFamily="50" charset="-128"/>
              </a:rPr>
              <a:t>神戸港太陽光発電所</a:t>
            </a:r>
            <a:endParaRPr lang="en-US" altLang="ja-JP" b="1" dirty="0" smtClean="0">
              <a:effectLst>
                <a:glow rad="254000">
                  <a:schemeClr val="bg1"/>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テキスト ボックス 25"/>
          <p:cNvSpPr txBox="1"/>
          <p:nvPr/>
        </p:nvSpPr>
        <p:spPr>
          <a:xfrm>
            <a:off x="330200" y="424430"/>
            <a:ext cx="7379855" cy="523220"/>
          </a:xfrm>
          <a:prstGeom prst="rect">
            <a:avLst/>
          </a:prstGeom>
          <a:noFill/>
        </p:spPr>
        <p:txBody>
          <a:bodyPr wrap="square" rtlCol="0">
            <a:spAutoFit/>
          </a:bodyPr>
          <a:lstStyle/>
          <a:p>
            <a:r>
              <a:rPr lang="ja-JP" altLang="en-US" sz="2800" b="1" dirty="0" smtClean="0">
                <a:solidFill>
                  <a:srgbClr val="11A9D9"/>
                </a:solidFill>
                <a:ea typeface="メイリオ"/>
              </a:rPr>
              <a:t>神戸市の財産を活用した太陽光発電</a:t>
            </a:r>
            <a:endParaRPr lang="en-US" altLang="ja-JP" sz="2800" b="1" dirty="0" smtClean="0">
              <a:solidFill>
                <a:srgbClr val="11A9D9"/>
              </a:solidFill>
              <a:ea typeface="メイリオ"/>
            </a:endParaRPr>
          </a:p>
        </p:txBody>
      </p:sp>
      <p:sp>
        <p:nvSpPr>
          <p:cNvPr id="23" name="テキスト ボックス 22"/>
          <p:cNvSpPr txBox="1"/>
          <p:nvPr/>
        </p:nvSpPr>
        <p:spPr>
          <a:xfrm>
            <a:off x="163776" y="101264"/>
            <a:ext cx="4978173" cy="323165"/>
          </a:xfrm>
          <a:prstGeom prst="rect">
            <a:avLst/>
          </a:prstGeom>
          <a:noFill/>
        </p:spPr>
        <p:txBody>
          <a:bodyPr wrap="square" rtlCol="0">
            <a:spAutoFit/>
          </a:bodyPr>
          <a:lstStyle/>
          <a:p>
            <a:r>
              <a:rPr lang="en-US" altLang="ja-JP" sz="1500" b="1" dirty="0">
                <a:ea typeface="メイリオ"/>
              </a:rPr>
              <a:t>Ⅲ. </a:t>
            </a:r>
            <a:r>
              <a:rPr lang="ja-JP" altLang="en-US" sz="1500" b="1" dirty="0">
                <a:ea typeface="メイリオ"/>
              </a:rPr>
              <a:t>神戸市の取組②「再生可能エネルギーの普及」</a:t>
            </a:r>
          </a:p>
        </p:txBody>
      </p:sp>
    </p:spTree>
    <p:extLst>
      <p:ext uri="{BB962C8B-B14F-4D97-AF65-F5344CB8AC3E}">
        <p14:creationId xmlns:p14="http://schemas.microsoft.com/office/powerpoint/2010/main" val="42685027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角丸四角形 38"/>
          <p:cNvSpPr/>
          <p:nvPr/>
        </p:nvSpPr>
        <p:spPr>
          <a:xfrm>
            <a:off x="4683089" y="3778411"/>
            <a:ext cx="4048235" cy="797148"/>
          </a:xfrm>
          <a:prstGeom prst="roundRect">
            <a:avLst>
              <a:gd name="adj" fmla="val 0"/>
            </a:avLst>
          </a:prstGeom>
          <a:no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6" name="下矢印 65"/>
          <p:cNvSpPr/>
          <p:nvPr/>
        </p:nvSpPr>
        <p:spPr>
          <a:xfrm>
            <a:off x="5804682" y="3015053"/>
            <a:ext cx="1087821" cy="745513"/>
          </a:xfrm>
          <a:prstGeom prst="downArrow">
            <a:avLst>
              <a:gd name="adj1" fmla="val 50000"/>
              <a:gd name="adj2" fmla="val 35271"/>
            </a:avLst>
          </a:prstGeom>
          <a:gradFill flip="none" rotWithShape="1">
            <a:gsLst>
              <a:gs pos="52900">
                <a:srgbClr val="FFC000"/>
              </a:gs>
              <a:gs pos="0">
                <a:srgbClr val="FF9900"/>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5" name="Picture 16" descr="精製設備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9452" y="1250635"/>
            <a:ext cx="2760607" cy="194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下矢印 63"/>
          <p:cNvSpPr/>
          <p:nvPr/>
        </p:nvSpPr>
        <p:spPr>
          <a:xfrm rot="12834734">
            <a:off x="3511483" y="2685208"/>
            <a:ext cx="846448" cy="3355808"/>
          </a:xfrm>
          <a:prstGeom prst="downArrow">
            <a:avLst>
              <a:gd name="adj1" fmla="val 50000"/>
              <a:gd name="adj2" fmla="val 40243"/>
            </a:avLst>
          </a:prstGeom>
          <a:gradFill flip="none" rotWithShape="1">
            <a:gsLst>
              <a:gs pos="52900">
                <a:srgbClr val="FFC000"/>
              </a:gs>
              <a:gs pos="0">
                <a:srgbClr val="FF9900"/>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円/楕円 61"/>
          <p:cNvSpPr/>
          <p:nvPr/>
        </p:nvSpPr>
        <p:spPr>
          <a:xfrm>
            <a:off x="599091" y="5247903"/>
            <a:ext cx="3058511" cy="1356791"/>
          </a:xfrm>
          <a:prstGeom prst="ellipse">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下矢印 2"/>
          <p:cNvSpPr/>
          <p:nvPr/>
        </p:nvSpPr>
        <p:spPr>
          <a:xfrm>
            <a:off x="1556549" y="1087822"/>
            <a:ext cx="1087821" cy="4194204"/>
          </a:xfrm>
          <a:prstGeom prst="downArrow">
            <a:avLst>
              <a:gd name="adj1" fmla="val 50000"/>
              <a:gd name="adj2" fmla="val 26812"/>
            </a:avLst>
          </a:prstGeom>
          <a:gradFill flip="none" rotWithShape="1">
            <a:gsLst>
              <a:gs pos="52900">
                <a:srgbClr val="FFC000"/>
              </a:gs>
              <a:gs pos="0">
                <a:srgbClr val="FF9900"/>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円/楕円 3"/>
          <p:cNvSpPr/>
          <p:nvPr/>
        </p:nvSpPr>
        <p:spPr>
          <a:xfrm>
            <a:off x="599091" y="1373214"/>
            <a:ext cx="3058511" cy="1356791"/>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スライド番号プレースホルダー 3"/>
          <p:cNvSpPr>
            <a:spLocks noGrp="1"/>
          </p:cNvSpPr>
          <p:nvPr>
            <p:ph type="sldNum" sz="quarter" idx="12"/>
          </p:nvPr>
        </p:nvSpPr>
        <p:spPr>
          <a:xfrm>
            <a:off x="6507223" y="6356352"/>
            <a:ext cx="2133600" cy="365125"/>
          </a:xfrm>
        </p:spPr>
        <p:txBody>
          <a:bodyPr/>
          <a:lstStyle/>
          <a:p>
            <a:fld id="{B5D71D99-324F-954A-AB79-333264EAF326}" type="slidenum">
              <a:rPr kumimoji="1" lang="ja-JP" altLang="en-US" sz="1800" smtClean="0">
                <a:solidFill>
                  <a:schemeClr val="tx1"/>
                </a:solidFill>
              </a:rPr>
              <a:t>14</a:t>
            </a:fld>
            <a:endParaRPr kumimoji="1" lang="ja-JP" altLang="en-US" sz="1800" dirty="0">
              <a:solidFill>
                <a:schemeClr val="tx1"/>
              </a:solidFill>
            </a:endParaRPr>
          </a:p>
        </p:txBody>
      </p:sp>
      <p:sp>
        <p:nvSpPr>
          <p:cNvPr id="23" name="サブタイトル 2"/>
          <p:cNvSpPr txBox="1">
            <a:spLocks/>
          </p:cNvSpPr>
          <p:nvPr/>
        </p:nvSpPr>
        <p:spPr>
          <a:xfrm>
            <a:off x="4618927" y="1294071"/>
            <a:ext cx="6240323" cy="782359"/>
          </a:xfrm>
          <a:prstGeom prst="rect">
            <a:avLst/>
          </a:prstGeom>
          <a:ln>
            <a:noFill/>
          </a:ln>
        </p:spPr>
        <p:txBody>
          <a:bodyPr vert="horz" lIns="91440" tIns="45720" rIns="91440" bIns="45720" rtlCol="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nSpc>
                <a:spcPct val="130000"/>
              </a:lnSpc>
              <a:buNone/>
            </a:pPr>
            <a:endParaRPr lang="en-US" altLang="ja-JP" sz="2200" b="1" dirty="0">
              <a:solidFill>
                <a:srgbClr val="404040"/>
              </a:solidFill>
              <a:latin typeface="ヒラギノ角ゴ Pro W3"/>
              <a:ea typeface="ヒラギノ角ゴ Pro W3"/>
              <a:cs typeface="ヒラギノ角ゴ Pro W3"/>
            </a:endParaRPr>
          </a:p>
        </p:txBody>
      </p:sp>
      <p:sp>
        <p:nvSpPr>
          <p:cNvPr id="20" name="Text Box 5"/>
          <p:cNvSpPr txBox="1">
            <a:spLocks noChangeArrowheads="1"/>
          </p:cNvSpPr>
          <p:nvPr/>
        </p:nvSpPr>
        <p:spPr bwMode="auto">
          <a:xfrm>
            <a:off x="2372991" y="1257458"/>
            <a:ext cx="131318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ja-JP" altLang="en-US" sz="2200" b="1" dirty="0" smtClean="0">
                <a:effectLst>
                  <a:glow rad="177800">
                    <a:schemeClr val="bg1"/>
                  </a:glow>
                </a:effectLst>
                <a:latin typeface="メイリオ" panose="020B0604030504040204" pitchFamily="50" charset="-128"/>
                <a:ea typeface="メイリオ" panose="020B0604030504040204" pitchFamily="50" charset="-128"/>
                <a:cs typeface="メイリオ" panose="020B0604030504040204" pitchFamily="50" charset="-128"/>
              </a:rPr>
              <a:t>下水汚泥</a:t>
            </a:r>
            <a:endParaRPr lang="ja-JP" altLang="en-US" sz="2200" b="1" dirty="0">
              <a:effectLst>
                <a:glow rad="177800">
                  <a:schemeClr val="bg1"/>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1" name="テキスト ボックス 40"/>
          <p:cNvSpPr txBox="1"/>
          <p:nvPr/>
        </p:nvSpPr>
        <p:spPr>
          <a:xfrm>
            <a:off x="330200" y="424430"/>
            <a:ext cx="7379855" cy="523220"/>
          </a:xfrm>
          <a:prstGeom prst="rect">
            <a:avLst/>
          </a:prstGeom>
          <a:noFill/>
        </p:spPr>
        <p:txBody>
          <a:bodyPr wrap="square" rtlCol="0">
            <a:spAutoFit/>
          </a:bodyPr>
          <a:lstStyle/>
          <a:p>
            <a:r>
              <a:rPr lang="ja-JP" altLang="en-US" sz="2800" b="1" dirty="0">
                <a:solidFill>
                  <a:srgbClr val="11A9D9"/>
                </a:solidFill>
                <a:ea typeface="メイリオ"/>
              </a:rPr>
              <a:t>こうべ</a:t>
            </a:r>
            <a:r>
              <a:rPr lang="ja-JP" altLang="en-US" sz="2800" b="1" dirty="0" smtClean="0">
                <a:solidFill>
                  <a:srgbClr val="11A9D9"/>
                </a:solidFill>
                <a:ea typeface="メイリオ"/>
              </a:rPr>
              <a:t>バイオガス</a:t>
            </a:r>
            <a:endParaRPr lang="en-US" altLang="ja-JP" sz="2800" b="1" dirty="0" smtClean="0">
              <a:solidFill>
                <a:srgbClr val="11A9D9"/>
              </a:solidFill>
              <a:ea typeface="メイリオ"/>
            </a:endParaRPr>
          </a:p>
        </p:txBody>
      </p:sp>
      <p:grpSp>
        <p:nvGrpSpPr>
          <p:cNvPr id="27" name="Group 7"/>
          <p:cNvGrpSpPr>
            <a:grpSpLocks/>
          </p:cNvGrpSpPr>
          <p:nvPr/>
        </p:nvGrpSpPr>
        <p:grpSpPr bwMode="auto">
          <a:xfrm>
            <a:off x="762421" y="1395365"/>
            <a:ext cx="1210408" cy="660400"/>
            <a:chOff x="1380" y="900"/>
            <a:chExt cx="763" cy="416"/>
          </a:xfrm>
        </p:grpSpPr>
        <p:pic>
          <p:nvPicPr>
            <p:cNvPr id="28" name="Picture 8" descr="汚泥君"/>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9" y="926"/>
              <a:ext cx="458" cy="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9" descr="有機物"/>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0" y="900"/>
              <a:ext cx="21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10" descr="有機物"/>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3" y="1117"/>
              <a:ext cx="17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5" name="Group 7"/>
          <p:cNvGrpSpPr>
            <a:grpSpLocks/>
          </p:cNvGrpSpPr>
          <p:nvPr/>
        </p:nvGrpSpPr>
        <p:grpSpPr bwMode="auto">
          <a:xfrm>
            <a:off x="2079216" y="1638459"/>
            <a:ext cx="1210408" cy="660400"/>
            <a:chOff x="1380" y="900"/>
            <a:chExt cx="763" cy="416"/>
          </a:xfrm>
        </p:grpSpPr>
        <p:pic>
          <p:nvPicPr>
            <p:cNvPr id="50" name="Picture 8" descr="汚泥君"/>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9" y="926"/>
              <a:ext cx="458" cy="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9" descr="有機物"/>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0" y="900"/>
              <a:ext cx="21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10" descr="有機物"/>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3" y="1117"/>
              <a:ext cx="17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8" name="Picture 4" descr="東灘消化タンク、ガスステーション　写真J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423" y="2903319"/>
            <a:ext cx="2486479" cy="1865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Text Box 5"/>
          <p:cNvSpPr txBox="1">
            <a:spLocks noChangeArrowheads="1"/>
          </p:cNvSpPr>
          <p:nvPr/>
        </p:nvSpPr>
        <p:spPr bwMode="auto">
          <a:xfrm>
            <a:off x="404799" y="3015053"/>
            <a:ext cx="1595309"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ja-JP" altLang="en-US" sz="2200" b="1" dirty="0" smtClean="0">
                <a:effectLst>
                  <a:glow rad="177800">
                    <a:schemeClr val="bg1"/>
                  </a:glow>
                </a:effectLst>
                <a:latin typeface="メイリオ" panose="020B0604030504040204" pitchFamily="50" charset="-128"/>
                <a:ea typeface="メイリオ" panose="020B0604030504040204" pitchFamily="50" charset="-128"/>
                <a:cs typeface="メイリオ" panose="020B0604030504040204" pitchFamily="50" charset="-128"/>
              </a:rPr>
              <a:t>消化</a:t>
            </a:r>
            <a:r>
              <a:rPr lang="ja-JP" altLang="en-US" sz="2200" b="1" dirty="0">
                <a:effectLst>
                  <a:glow rad="177800">
                    <a:schemeClr val="bg1"/>
                  </a:glow>
                </a:effectLst>
                <a:latin typeface="メイリオ" panose="020B0604030504040204" pitchFamily="50" charset="-128"/>
                <a:ea typeface="メイリオ" panose="020B0604030504040204" pitchFamily="50" charset="-128"/>
                <a:cs typeface="メイリオ" panose="020B0604030504040204" pitchFamily="50" charset="-128"/>
              </a:rPr>
              <a:t>タンク</a:t>
            </a:r>
          </a:p>
        </p:txBody>
      </p:sp>
      <p:pic>
        <p:nvPicPr>
          <p:cNvPr id="58" name="Picture 6" descr="バイオガス君"/>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67632" y="5383374"/>
            <a:ext cx="67554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11" descr="バイオガス君"/>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20290" y="5772928"/>
            <a:ext cx="674077"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12" descr="バイオガス君"/>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74212" y="6047593"/>
            <a:ext cx="675543"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Text Box 5"/>
          <p:cNvSpPr txBox="1">
            <a:spLocks noChangeArrowheads="1"/>
          </p:cNvSpPr>
          <p:nvPr/>
        </p:nvSpPr>
        <p:spPr bwMode="auto">
          <a:xfrm>
            <a:off x="2372991" y="5342523"/>
            <a:ext cx="131318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ja-JP" altLang="en-US" sz="2200" b="1" dirty="0" smtClean="0">
                <a:effectLst>
                  <a:glow rad="177800">
                    <a:schemeClr val="bg1"/>
                  </a:glow>
                </a:effectLst>
                <a:latin typeface="メイリオ" panose="020B0604030504040204" pitchFamily="50" charset="-128"/>
                <a:ea typeface="メイリオ" panose="020B0604030504040204" pitchFamily="50" charset="-128"/>
                <a:cs typeface="メイリオ" panose="020B0604030504040204" pitchFamily="50" charset="-128"/>
              </a:rPr>
              <a:t>消化ガス</a:t>
            </a:r>
            <a:endParaRPr lang="ja-JP" altLang="en-US" sz="2200" b="1" dirty="0">
              <a:effectLst>
                <a:glow rad="177800">
                  <a:schemeClr val="bg1"/>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3" name="Picture 6" descr="バイオガス君"/>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9853" y="5713528"/>
            <a:ext cx="67554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3" name="Group 7"/>
          <p:cNvGrpSpPr>
            <a:grpSpLocks/>
          </p:cNvGrpSpPr>
          <p:nvPr/>
        </p:nvGrpSpPr>
        <p:grpSpPr bwMode="auto">
          <a:xfrm>
            <a:off x="1344723" y="1943924"/>
            <a:ext cx="1210408" cy="660400"/>
            <a:chOff x="1380" y="900"/>
            <a:chExt cx="763" cy="416"/>
          </a:xfrm>
        </p:grpSpPr>
        <p:pic>
          <p:nvPicPr>
            <p:cNvPr id="54" name="Picture 8" descr="汚泥君"/>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9" y="926"/>
              <a:ext cx="458" cy="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9" descr="有機物"/>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0" y="900"/>
              <a:ext cx="21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10" descr="有機物"/>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3" y="1117"/>
              <a:ext cx="17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5" name="Text Box 5"/>
          <p:cNvSpPr txBox="1">
            <a:spLocks noChangeArrowheads="1"/>
          </p:cNvSpPr>
          <p:nvPr/>
        </p:nvSpPr>
        <p:spPr bwMode="auto">
          <a:xfrm>
            <a:off x="4602616" y="1261846"/>
            <a:ext cx="2723823"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ja-JP" altLang="en-US" sz="2200" b="1" dirty="0" smtClean="0">
                <a:effectLst>
                  <a:glow rad="177800">
                    <a:schemeClr val="bg1"/>
                  </a:glow>
                </a:effectLst>
                <a:latin typeface="メイリオ" panose="020B0604030504040204" pitchFamily="50" charset="-128"/>
                <a:ea typeface="メイリオ" panose="020B0604030504040204" pitchFamily="50" charset="-128"/>
                <a:cs typeface="メイリオ" panose="020B0604030504040204" pitchFamily="50" charset="-128"/>
              </a:rPr>
              <a:t>バイオガス精製装置</a:t>
            </a:r>
            <a:endParaRPr lang="ja-JP" altLang="en-US" sz="2200" b="1" dirty="0">
              <a:effectLst>
                <a:glow rad="177800">
                  <a:schemeClr val="bg1"/>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7" name="Picture 2" descr="P40300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08469" y="4661413"/>
            <a:ext cx="2042707" cy="16596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8" name="Picture 3" descr="都市ガス化設備"/>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70291" y="4663877"/>
            <a:ext cx="2161033" cy="165723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9" name="Picture 9" descr="eyes0754"/>
          <p:cNvPicPr preferRelativeResize="0">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883464" y="5637090"/>
            <a:ext cx="1015959" cy="67664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0" name="テキスト ボックス 69"/>
          <p:cNvSpPr txBox="1"/>
          <p:nvPr/>
        </p:nvSpPr>
        <p:spPr>
          <a:xfrm>
            <a:off x="5816454" y="6116043"/>
            <a:ext cx="1785765" cy="369332"/>
          </a:xfrm>
          <a:prstGeom prst="rect">
            <a:avLst/>
          </a:prstGeom>
          <a:noFill/>
        </p:spPr>
        <p:txBody>
          <a:bodyPr wrap="square" rtlCol="0">
            <a:spAutoFit/>
          </a:bodyPr>
          <a:lstStyle/>
          <a:p>
            <a:r>
              <a:rPr lang="ja-JP" altLang="en-US" b="1" dirty="0" smtClean="0">
                <a:effectLst>
                  <a:glow rad="254000">
                    <a:schemeClr val="bg1"/>
                  </a:glow>
                </a:effectLst>
                <a:latin typeface="メイリオ" panose="020B0604030504040204" pitchFamily="50" charset="-128"/>
                <a:ea typeface="メイリオ" panose="020B0604030504040204" pitchFamily="50" charset="-128"/>
                <a:cs typeface="メイリオ" panose="020B0604030504040204" pitchFamily="50" charset="-128"/>
              </a:rPr>
              <a:t>東灘処理場</a:t>
            </a:r>
            <a:endParaRPr lang="en-US" altLang="ja-JP" b="1" dirty="0" smtClean="0">
              <a:effectLst>
                <a:glow rad="254000">
                  <a:schemeClr val="bg1"/>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1" name="角丸四角形 70"/>
          <p:cNvSpPr/>
          <p:nvPr/>
        </p:nvSpPr>
        <p:spPr>
          <a:xfrm>
            <a:off x="4441196" y="3951224"/>
            <a:ext cx="4572919" cy="609587"/>
          </a:xfrm>
          <a:prstGeom prst="roundRect">
            <a:avLst>
              <a:gd name="adj" fmla="val 27236"/>
            </a:avLst>
          </a:prstGeom>
          <a:no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バイオガスを自動車の燃料や</a:t>
            </a:r>
            <a:endParaRPr lang="en-US" altLang="ja-JP" sz="20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2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都市</a:t>
            </a:r>
            <a:r>
              <a:rPr kumimoji="1" lang="ja-JP" altLang="en-US" sz="20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ガスとして有効利用</a:t>
            </a:r>
            <a:endParaRPr kumimoji="1" lang="ja-JP" altLang="en-US" sz="2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40" name="グループ化 39"/>
          <p:cNvGrpSpPr/>
          <p:nvPr/>
        </p:nvGrpSpPr>
        <p:grpSpPr>
          <a:xfrm rot="1424381">
            <a:off x="6496652" y="3649994"/>
            <a:ext cx="4008535" cy="957604"/>
            <a:chOff x="5424556" y="3909610"/>
            <a:chExt cx="2212111" cy="520831"/>
          </a:xfrm>
        </p:grpSpPr>
        <p:sp>
          <p:nvSpPr>
            <p:cNvPr id="42" name="円/楕円 41"/>
            <p:cNvSpPr/>
            <p:nvPr/>
          </p:nvSpPr>
          <p:spPr>
            <a:xfrm>
              <a:off x="6250259" y="3909610"/>
              <a:ext cx="559766" cy="520831"/>
            </a:xfrm>
            <a:prstGeom prst="ellipse">
              <a:avLst/>
            </a:prstGeom>
            <a:solidFill>
              <a:srgbClr val="FF66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p:cNvSpPr txBox="1"/>
            <p:nvPr/>
          </p:nvSpPr>
          <p:spPr>
            <a:xfrm>
              <a:off x="5424556" y="4068669"/>
              <a:ext cx="2212111" cy="234355"/>
            </a:xfrm>
            <a:prstGeom prst="rect">
              <a:avLst/>
            </a:prstGeom>
            <a:noFill/>
          </p:spPr>
          <p:txBody>
            <a:bodyPr wrap="square" rtlCol="0">
              <a:spAutoFit/>
            </a:bodyPr>
            <a:lstStyle/>
            <a:p>
              <a:pPr algn="ctr"/>
              <a:r>
                <a:rPr lang="ja-JP" altLang="en-US" sz="2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全国</a:t>
              </a:r>
              <a:r>
                <a:rPr lang="ja-JP" altLang="en-US" sz="2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初</a:t>
              </a:r>
              <a:endParaRPr kumimoji="1" lang="ja-JP" altLang="en-US" sz="2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44" name="テキスト ボックス 43"/>
          <p:cNvSpPr txBox="1"/>
          <p:nvPr/>
        </p:nvSpPr>
        <p:spPr>
          <a:xfrm>
            <a:off x="163776" y="101264"/>
            <a:ext cx="4978173" cy="323165"/>
          </a:xfrm>
          <a:prstGeom prst="rect">
            <a:avLst/>
          </a:prstGeom>
          <a:noFill/>
        </p:spPr>
        <p:txBody>
          <a:bodyPr wrap="square" rtlCol="0">
            <a:spAutoFit/>
          </a:bodyPr>
          <a:lstStyle/>
          <a:p>
            <a:r>
              <a:rPr lang="en-US" altLang="ja-JP" sz="1500" b="1" dirty="0">
                <a:ea typeface="メイリオ"/>
              </a:rPr>
              <a:t>Ⅲ. </a:t>
            </a:r>
            <a:r>
              <a:rPr lang="ja-JP" altLang="en-US" sz="1500" b="1" dirty="0">
                <a:ea typeface="メイリオ"/>
              </a:rPr>
              <a:t>神戸市の取組②「再生可能エネルギーの普及」</a:t>
            </a:r>
          </a:p>
        </p:txBody>
      </p:sp>
    </p:spTree>
    <p:extLst>
      <p:ext uri="{BB962C8B-B14F-4D97-AF65-F5344CB8AC3E}">
        <p14:creationId xmlns:p14="http://schemas.microsoft.com/office/powerpoint/2010/main" val="21021076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15</a:t>
            </a:fld>
            <a:endParaRPr kumimoji="1" lang="ja-JP" altLang="en-US" sz="1800" dirty="0">
              <a:solidFill>
                <a:schemeClr val="tx1"/>
              </a:solidFill>
            </a:endParaRPr>
          </a:p>
        </p:txBody>
      </p:sp>
      <p:sp>
        <p:nvSpPr>
          <p:cNvPr id="21" name="正方形/長方形 20"/>
          <p:cNvSpPr/>
          <p:nvPr/>
        </p:nvSpPr>
        <p:spPr bwMode="auto">
          <a:xfrm>
            <a:off x="225167" y="1074085"/>
            <a:ext cx="8699672" cy="2771431"/>
          </a:xfrm>
          <a:prstGeom prst="rect">
            <a:avLst/>
          </a:prstGeom>
          <a:noFill/>
          <a:ln w="9525" cap="flat" cmpd="sng" algn="ctr">
            <a:noFill/>
            <a:prstDash val="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1" i="0" u="none" strike="noStrike" cap="none" normalizeH="0" baseline="0" smtClean="0">
              <a:ln>
                <a:noFill/>
              </a:ln>
              <a:solidFill>
                <a:schemeClr val="tx1"/>
              </a:solidFill>
              <a:effectLst/>
              <a:latin typeface="Times New Roman" charset="0"/>
              <a:ea typeface="ＭＳ Ｐゴシック" charset="-128"/>
            </a:endParaRPr>
          </a:p>
        </p:txBody>
      </p:sp>
      <p:sp>
        <p:nvSpPr>
          <p:cNvPr id="23" name="サブタイトル 2"/>
          <p:cNvSpPr txBox="1">
            <a:spLocks/>
          </p:cNvSpPr>
          <p:nvPr/>
        </p:nvSpPr>
        <p:spPr>
          <a:xfrm>
            <a:off x="794166" y="1041659"/>
            <a:ext cx="6240323" cy="782359"/>
          </a:xfrm>
          <a:prstGeom prst="rect">
            <a:avLst/>
          </a:prstGeom>
          <a:ln>
            <a:noFill/>
          </a:ln>
        </p:spPr>
        <p:txBody>
          <a:bodyPr vert="horz" lIns="91440" tIns="45720" rIns="91440" bIns="45720" rtlCol="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nSpc>
                <a:spcPct val="130000"/>
              </a:lnSpc>
              <a:buNone/>
            </a:pPr>
            <a:endParaRPr lang="en-US" altLang="ja-JP" sz="2200" b="1" dirty="0">
              <a:solidFill>
                <a:srgbClr val="404040"/>
              </a:solidFill>
              <a:latin typeface="ヒラギノ角ゴ Pro W3"/>
              <a:ea typeface="ヒラギノ角ゴ Pro W3"/>
              <a:cs typeface="ヒラギノ角ゴ Pro W3"/>
            </a:endParaRPr>
          </a:p>
        </p:txBody>
      </p:sp>
      <p:pic>
        <p:nvPicPr>
          <p:cNvPr id="85" name="Picture 5" descr="\\LS-WVLA79\share\00庶務\04広報関係・マスコミ取材\H29広報\170517市長会見（本陣 薪ストーブ）\170528内覧会\写真170528\IMG_20170528_18094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4126" y="4885807"/>
            <a:ext cx="2692301" cy="1438808"/>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a:hlinkClick r:id="" action="ppaction://noaction"/>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5880" t="2780" r="7508" b="1581"/>
          <a:stretch/>
        </p:blipFill>
        <p:spPr bwMode="auto">
          <a:xfrm>
            <a:off x="6331871" y="3253703"/>
            <a:ext cx="1669915" cy="2155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0" name="テキスト ボックス 89"/>
          <p:cNvSpPr txBox="1"/>
          <p:nvPr/>
        </p:nvSpPr>
        <p:spPr>
          <a:xfrm>
            <a:off x="5066230" y="6002581"/>
            <a:ext cx="3117643" cy="369332"/>
          </a:xfrm>
          <a:prstGeom prst="rect">
            <a:avLst/>
          </a:prstGeom>
          <a:noFill/>
        </p:spPr>
        <p:txBody>
          <a:bodyPr wrap="square" rtlCol="0">
            <a:spAutoFit/>
          </a:bodyPr>
          <a:lstStyle/>
          <a:p>
            <a:r>
              <a:rPr lang="ja-JP" altLang="en-US" b="1" dirty="0" smtClean="0">
                <a:effectLst>
                  <a:glow rad="254000">
                    <a:schemeClr val="bg1"/>
                  </a:glow>
                </a:effectLst>
                <a:latin typeface="メイリオ" panose="020B0604030504040204" pitchFamily="50" charset="-128"/>
                <a:ea typeface="メイリオ" panose="020B0604030504040204" pitchFamily="50" charset="-128"/>
                <a:cs typeface="メイリオ" panose="020B0604030504040204" pitchFamily="50" charset="-128"/>
              </a:rPr>
              <a:t>淡河宿本陣跡（北区）</a:t>
            </a:r>
            <a:endParaRPr lang="en-US" altLang="ja-JP" b="1" dirty="0" smtClean="0">
              <a:effectLst>
                <a:glow rad="254000">
                  <a:schemeClr val="bg1"/>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1" name="テキスト ボックス 90"/>
          <p:cNvSpPr txBox="1"/>
          <p:nvPr/>
        </p:nvSpPr>
        <p:spPr>
          <a:xfrm>
            <a:off x="6571477" y="5057775"/>
            <a:ext cx="1918107" cy="369332"/>
          </a:xfrm>
          <a:prstGeom prst="rect">
            <a:avLst/>
          </a:prstGeom>
          <a:noFill/>
        </p:spPr>
        <p:txBody>
          <a:bodyPr wrap="square" rtlCol="0">
            <a:spAutoFit/>
          </a:bodyPr>
          <a:lstStyle/>
          <a:p>
            <a:r>
              <a:rPr lang="ja-JP" altLang="en-US" b="1" dirty="0" smtClean="0">
                <a:effectLst>
                  <a:glow rad="254000">
                    <a:schemeClr val="bg1"/>
                  </a:glow>
                </a:effectLst>
                <a:latin typeface="メイリオ" panose="020B0604030504040204" pitchFamily="50" charset="-128"/>
                <a:ea typeface="メイリオ" panose="020B0604030504040204" pitchFamily="50" charset="-128"/>
                <a:cs typeface="メイリオ" panose="020B0604030504040204" pitchFamily="50" charset="-128"/>
              </a:rPr>
              <a:t>薪ストーブ</a:t>
            </a:r>
            <a:endParaRPr lang="en-US" altLang="ja-JP" b="1" dirty="0" smtClean="0">
              <a:effectLst>
                <a:glow rad="254000">
                  <a:schemeClr val="bg1"/>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テキスト ボックス 21"/>
          <p:cNvSpPr txBox="1"/>
          <p:nvPr/>
        </p:nvSpPr>
        <p:spPr>
          <a:xfrm>
            <a:off x="330200" y="424430"/>
            <a:ext cx="7379855" cy="523220"/>
          </a:xfrm>
          <a:prstGeom prst="rect">
            <a:avLst/>
          </a:prstGeom>
          <a:noFill/>
        </p:spPr>
        <p:txBody>
          <a:bodyPr wrap="square" rtlCol="0">
            <a:spAutoFit/>
          </a:bodyPr>
          <a:lstStyle/>
          <a:p>
            <a:r>
              <a:rPr lang="ja-JP" altLang="en-US" sz="2800" b="1" dirty="0" smtClean="0">
                <a:solidFill>
                  <a:srgbClr val="11A9D9"/>
                </a:solidFill>
                <a:ea typeface="メイリオ"/>
              </a:rPr>
              <a:t>木質バイオマスの活用</a:t>
            </a:r>
            <a:endParaRPr lang="en-US" altLang="ja-JP" sz="2800" b="1" dirty="0" smtClean="0">
              <a:solidFill>
                <a:srgbClr val="11A9D9"/>
              </a:solidFill>
              <a:ea typeface="メイリオ"/>
            </a:endParaRPr>
          </a:p>
        </p:txBody>
      </p:sp>
      <p:sp>
        <p:nvSpPr>
          <p:cNvPr id="92" name="角丸四角形 91"/>
          <p:cNvSpPr/>
          <p:nvPr/>
        </p:nvSpPr>
        <p:spPr>
          <a:xfrm>
            <a:off x="296974" y="1366476"/>
            <a:ext cx="5136524" cy="797148"/>
          </a:xfrm>
          <a:prstGeom prst="roundRect">
            <a:avLst>
              <a:gd name="adj" fmla="val 0"/>
            </a:avLst>
          </a:prstGeom>
          <a:solidFill>
            <a:srgbClr val="CCFF99"/>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8" name="角丸四角形 87"/>
          <p:cNvSpPr/>
          <p:nvPr/>
        </p:nvSpPr>
        <p:spPr>
          <a:xfrm>
            <a:off x="343147" y="1487552"/>
            <a:ext cx="5539038" cy="609587"/>
          </a:xfrm>
          <a:prstGeom prst="roundRect">
            <a:avLst>
              <a:gd name="adj" fmla="val 27236"/>
            </a:avLst>
          </a:prstGeom>
          <a:no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森林保全整備により発生する間伐材等を、</a:t>
            </a:r>
            <a:endParaRPr lang="en-US" altLang="ja-JP" sz="20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20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木質バイオマス資源として有効</a:t>
            </a:r>
            <a:r>
              <a:rPr lang="ja-JP" altLang="en-US" sz="2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活用</a:t>
            </a:r>
            <a:endParaRPr kumimoji="1" lang="ja-JP" altLang="en-US" sz="2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環状矢印 25"/>
          <p:cNvSpPr/>
          <p:nvPr/>
        </p:nvSpPr>
        <p:spPr>
          <a:xfrm rot="7897167" flipH="1">
            <a:off x="2393247" y="2920951"/>
            <a:ext cx="3114171" cy="3223271"/>
          </a:xfrm>
          <a:prstGeom prst="circularArrow">
            <a:avLst>
              <a:gd name="adj1" fmla="val 19520"/>
              <a:gd name="adj2" fmla="val 1265976"/>
              <a:gd name="adj3" fmla="val 410732"/>
              <a:gd name="adj4" fmla="val 17333489"/>
              <a:gd name="adj5" fmla="val 19822"/>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7" name="環状矢印 26"/>
          <p:cNvSpPr/>
          <p:nvPr/>
        </p:nvSpPr>
        <p:spPr>
          <a:xfrm rot="19926139" flipH="1">
            <a:off x="779774" y="2957633"/>
            <a:ext cx="3146003" cy="3190659"/>
          </a:xfrm>
          <a:prstGeom prst="circularArrow">
            <a:avLst>
              <a:gd name="adj1" fmla="val 19520"/>
              <a:gd name="adj2" fmla="val 1265976"/>
              <a:gd name="adj3" fmla="val 410732"/>
              <a:gd name="adj4" fmla="val 17333489"/>
              <a:gd name="adj5" fmla="val 19822"/>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8" name="環状矢印 27"/>
          <p:cNvSpPr/>
          <p:nvPr/>
        </p:nvSpPr>
        <p:spPr>
          <a:xfrm rot="14214346" flipH="1">
            <a:off x="2016028" y="3609917"/>
            <a:ext cx="3114171" cy="3223271"/>
          </a:xfrm>
          <a:prstGeom prst="circularArrow">
            <a:avLst>
              <a:gd name="adj1" fmla="val 19520"/>
              <a:gd name="adj2" fmla="val 1265976"/>
              <a:gd name="adj3" fmla="val 410732"/>
              <a:gd name="adj4" fmla="val 17333489"/>
              <a:gd name="adj5" fmla="val 19822"/>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9" name="Picture 5" descr="C:\Users\212184\Downloads\yug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344033">
            <a:off x="4735278" y="2857073"/>
            <a:ext cx="1505625" cy="150166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Users\212184\Downloads\tree_seichou07.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13563" y="2652762"/>
            <a:ext cx="1038051" cy="159700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 descr="C:\Users\212184\Downloads\tree_seichou03.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46757" y="3537833"/>
            <a:ext cx="656848" cy="65684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C:\Users\212184\Downloads\tree_seichou05.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024" y="3043495"/>
            <a:ext cx="845137" cy="1194540"/>
          </a:xfrm>
          <a:prstGeom prst="rect">
            <a:avLst/>
          </a:prstGeom>
          <a:noFill/>
          <a:extLst>
            <a:ext uri="{909E8E84-426E-40DD-AFC4-6F175D3DCCD1}">
              <a14:hiddenFill xmlns:a14="http://schemas.microsoft.com/office/drawing/2010/main">
                <a:solidFill>
                  <a:srgbClr val="FFFFFF"/>
                </a:solidFill>
              </a14:hiddenFill>
            </a:ext>
          </a:extLst>
        </p:spPr>
      </p:pic>
      <p:sp>
        <p:nvSpPr>
          <p:cNvPr id="33" name="矢印: 下 2">
            <a:extLst>
              <a:ext uri="{FF2B5EF4-FFF2-40B4-BE49-F238E27FC236}">
                <a16:creationId xmlns:a16="http://schemas.microsoft.com/office/drawing/2014/main" id="{07083804-54D1-4642-8AC3-3F6A1C6DBA69}"/>
              </a:ext>
            </a:extLst>
          </p:cNvPr>
          <p:cNvSpPr/>
          <p:nvPr/>
        </p:nvSpPr>
        <p:spPr>
          <a:xfrm rot="3037909">
            <a:off x="2778892" y="2535659"/>
            <a:ext cx="470245" cy="569119"/>
          </a:xfrm>
          <a:prstGeom prst="downArrow">
            <a:avLst/>
          </a:prstGeom>
          <a:solidFill>
            <a:schemeClr val="accent5">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ffectLst/>
            </a:endParaRPr>
          </a:p>
        </p:txBody>
      </p:sp>
      <p:sp>
        <p:nvSpPr>
          <p:cNvPr id="34" name="矢印: 下 28">
            <a:extLst>
              <a:ext uri="{FF2B5EF4-FFF2-40B4-BE49-F238E27FC236}">
                <a16:creationId xmlns:a16="http://schemas.microsoft.com/office/drawing/2014/main" id="{FEC5F9F0-071F-4CDB-983A-5DC6F5CFB097}"/>
              </a:ext>
            </a:extLst>
          </p:cNvPr>
          <p:cNvSpPr/>
          <p:nvPr/>
        </p:nvSpPr>
        <p:spPr>
          <a:xfrm rot="3037909">
            <a:off x="3557943" y="2992258"/>
            <a:ext cx="470245" cy="569119"/>
          </a:xfrm>
          <a:prstGeom prst="downArrow">
            <a:avLst/>
          </a:prstGeom>
          <a:solidFill>
            <a:schemeClr val="accent5">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ffectLst/>
            </a:endParaRPr>
          </a:p>
        </p:txBody>
      </p:sp>
      <p:sp>
        <p:nvSpPr>
          <p:cNvPr id="36" name="テキスト ボックス 35">
            <a:extLst>
              <a:ext uri="{FF2B5EF4-FFF2-40B4-BE49-F238E27FC236}">
                <a16:creationId xmlns:a16="http://schemas.microsoft.com/office/drawing/2014/main" id="{FC40C218-EC0C-47F5-9299-076C90D76DE5}"/>
              </a:ext>
            </a:extLst>
          </p:cNvPr>
          <p:cNvSpPr txBox="1"/>
          <p:nvPr/>
        </p:nvSpPr>
        <p:spPr>
          <a:xfrm>
            <a:off x="3347846" y="2515291"/>
            <a:ext cx="1967347" cy="461665"/>
          </a:xfrm>
          <a:prstGeom prst="rect">
            <a:avLst/>
          </a:prstGeom>
          <a:noFill/>
        </p:spPr>
        <p:txBody>
          <a:bodyPr wrap="square" rtlCol="0">
            <a:spAutoFit/>
          </a:bodyPr>
          <a:lstStyle/>
          <a:p>
            <a:r>
              <a:rPr lang="ja-JP" altLang="en-US" sz="2400" b="1" dirty="0">
                <a:effectLst>
                  <a:glow rad="254000">
                    <a:schemeClr val="bg1"/>
                  </a:glow>
                </a:effectLst>
                <a:latin typeface="メイリオ" panose="020B0604030504040204" pitchFamily="50" charset="-128"/>
                <a:ea typeface="メイリオ" panose="020B0604030504040204" pitchFamily="50" charset="-128"/>
                <a:cs typeface="メイリオ" panose="020B0604030504040204" pitchFamily="50" charset="-128"/>
              </a:rPr>
              <a:t>吸収</a:t>
            </a:r>
            <a:endParaRPr lang="en-US" altLang="ja-JP" sz="2400" b="1" dirty="0">
              <a:effectLst>
                <a:glow rad="254000">
                  <a:schemeClr val="bg1"/>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4" name="グループ化 3"/>
          <p:cNvGrpSpPr/>
          <p:nvPr/>
        </p:nvGrpSpPr>
        <p:grpSpPr>
          <a:xfrm>
            <a:off x="1474756" y="5427109"/>
            <a:ext cx="1366299" cy="704508"/>
            <a:chOff x="7735839" y="2339733"/>
            <a:chExt cx="949885" cy="470622"/>
          </a:xfrm>
        </p:grpSpPr>
        <p:pic>
          <p:nvPicPr>
            <p:cNvPr id="94" name="Picture 4" descr="C:\Users\t501911\AppData\Local\Microsoft\Windows\Temporary Internet Files\Content.IE5\JRTVPNEN\MC900239547[1].wm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083857" y="2339733"/>
              <a:ext cx="601867" cy="34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 name="Picture 4" descr="C:\Users\t501911\AppData\Local\Microsoft\Windows\Temporary Internet Files\Content.IE5\JRTVPNEN\MC900239547[1].wm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735839" y="2459798"/>
              <a:ext cx="602944" cy="350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7" name="太陽 36"/>
          <p:cNvSpPr/>
          <p:nvPr/>
        </p:nvSpPr>
        <p:spPr>
          <a:xfrm>
            <a:off x="941204" y="2872623"/>
            <a:ext cx="752167" cy="706109"/>
          </a:xfrm>
          <a:prstGeom prst="sun">
            <a:avLst/>
          </a:prstGeom>
          <a:gradFill flip="none" rotWithShape="1">
            <a:gsLst>
              <a:gs pos="0">
                <a:srgbClr val="FFC000"/>
              </a:gs>
              <a:gs pos="50000">
                <a:schemeClr val="accent6">
                  <a:lumMod val="60000"/>
                  <a:lumOff val="40000"/>
                </a:schemeClr>
              </a:gs>
              <a:gs pos="100000">
                <a:srgbClr val="FFFF99">
                  <a:lumMod val="99000"/>
                  <a:lumOff val="1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FC40C218-EC0C-47F5-9299-076C90D76DE5}"/>
              </a:ext>
            </a:extLst>
          </p:cNvPr>
          <p:cNvSpPr txBox="1"/>
          <p:nvPr/>
        </p:nvSpPr>
        <p:spPr>
          <a:xfrm>
            <a:off x="5072359" y="3194600"/>
            <a:ext cx="1967347" cy="523220"/>
          </a:xfrm>
          <a:prstGeom prst="rect">
            <a:avLst/>
          </a:prstGeom>
          <a:noFill/>
        </p:spPr>
        <p:txBody>
          <a:bodyPr wrap="square" rtlCol="0">
            <a:spAutoFit/>
          </a:bodyPr>
          <a:lstStyle/>
          <a:p>
            <a:r>
              <a:rPr lang="en-US" altLang="ja-JP" sz="2800" b="1" dirty="0" smtClean="0">
                <a:effectLst>
                  <a:glow rad="254000">
                    <a:schemeClr val="bg1">
                      <a:alpha val="60000"/>
                    </a:schemeClr>
                  </a:glow>
                </a:effectLst>
                <a:latin typeface="メイリオ" panose="020B0604030504040204" pitchFamily="50" charset="-128"/>
                <a:ea typeface="メイリオ" panose="020B0604030504040204" pitchFamily="50" charset="-128"/>
                <a:cs typeface="メイリオ" panose="020B0604030504040204" pitchFamily="50" charset="-128"/>
              </a:rPr>
              <a:t>CO</a:t>
            </a:r>
            <a:r>
              <a:rPr lang="en-US" altLang="ja-JP" b="1" dirty="0" smtClean="0">
                <a:effectLst>
                  <a:glow rad="254000">
                    <a:schemeClr val="bg1">
                      <a:alpha val="60000"/>
                    </a:schemeClr>
                  </a:glow>
                </a:effectLst>
                <a:latin typeface="メイリオ" panose="020B0604030504040204" pitchFamily="50" charset="-128"/>
                <a:ea typeface="メイリオ" panose="020B0604030504040204" pitchFamily="50" charset="-128"/>
                <a:cs typeface="メイリオ" panose="020B0604030504040204" pitchFamily="50" charset="-128"/>
              </a:rPr>
              <a:t>2</a:t>
            </a:r>
            <a:endParaRPr lang="en-US" altLang="ja-JP" b="1" dirty="0">
              <a:effectLst>
                <a:glow rad="254000">
                  <a:schemeClr val="bg1">
                    <a:alpha val="60000"/>
                  </a:schemeClr>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 name="図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741655" y="1377482"/>
            <a:ext cx="2979137" cy="1320711"/>
          </a:xfrm>
          <a:prstGeom prst="rect">
            <a:avLst/>
          </a:prstGeom>
        </p:spPr>
      </p:pic>
      <p:sp>
        <p:nvSpPr>
          <p:cNvPr id="35" name="テキスト ボックス 34"/>
          <p:cNvSpPr txBox="1"/>
          <p:nvPr/>
        </p:nvSpPr>
        <p:spPr>
          <a:xfrm>
            <a:off x="7777143" y="1460256"/>
            <a:ext cx="1148501" cy="369332"/>
          </a:xfrm>
          <a:prstGeom prst="rect">
            <a:avLst/>
          </a:prstGeom>
          <a:noFill/>
        </p:spPr>
        <p:txBody>
          <a:bodyPr wrap="square" rtlCol="0">
            <a:spAutoFit/>
          </a:bodyPr>
          <a:lstStyle/>
          <a:p>
            <a:r>
              <a:rPr lang="ja-JP" altLang="en-US" b="1" dirty="0">
                <a:effectLst>
                  <a:glow rad="254000">
                    <a:schemeClr val="bg1"/>
                  </a:glow>
                </a:effectLst>
                <a:latin typeface="メイリオ" panose="020B0604030504040204" pitchFamily="50" charset="-128"/>
                <a:ea typeface="メイリオ" panose="020B0604030504040204" pitchFamily="50" charset="-128"/>
                <a:cs typeface="メイリオ" panose="020B0604030504040204" pitchFamily="50" charset="-128"/>
              </a:rPr>
              <a:t>六甲山</a:t>
            </a:r>
            <a:endParaRPr lang="en-US" altLang="ja-JP" b="1" dirty="0" smtClean="0">
              <a:effectLst>
                <a:glow rad="254000">
                  <a:schemeClr val="bg1"/>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テキスト ボックス 38"/>
          <p:cNvSpPr txBox="1"/>
          <p:nvPr/>
        </p:nvSpPr>
        <p:spPr>
          <a:xfrm>
            <a:off x="163776" y="101264"/>
            <a:ext cx="4978173" cy="323165"/>
          </a:xfrm>
          <a:prstGeom prst="rect">
            <a:avLst/>
          </a:prstGeom>
          <a:noFill/>
        </p:spPr>
        <p:txBody>
          <a:bodyPr wrap="square" rtlCol="0">
            <a:spAutoFit/>
          </a:bodyPr>
          <a:lstStyle/>
          <a:p>
            <a:r>
              <a:rPr lang="en-US" altLang="ja-JP" sz="1500" b="1" dirty="0">
                <a:ea typeface="メイリオ"/>
              </a:rPr>
              <a:t>Ⅲ. </a:t>
            </a:r>
            <a:r>
              <a:rPr lang="ja-JP" altLang="en-US" sz="1500" b="1" dirty="0">
                <a:ea typeface="メイリオ"/>
              </a:rPr>
              <a:t>神戸市の取組②「再生可能エネルギーの普及」</a:t>
            </a:r>
          </a:p>
        </p:txBody>
      </p:sp>
    </p:spTree>
    <p:extLst>
      <p:ext uri="{BB962C8B-B14F-4D97-AF65-F5344CB8AC3E}">
        <p14:creationId xmlns:p14="http://schemas.microsoft.com/office/powerpoint/2010/main" val="5672954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角丸四角形 9"/>
          <p:cNvSpPr/>
          <p:nvPr/>
        </p:nvSpPr>
        <p:spPr>
          <a:xfrm>
            <a:off x="5797364" y="2653273"/>
            <a:ext cx="2938281" cy="1974410"/>
          </a:xfrm>
          <a:prstGeom prst="roundRect">
            <a:avLst>
              <a:gd name="adj" fmla="val 0"/>
            </a:avLst>
          </a:prstGeom>
          <a:solidFill>
            <a:srgbClr val="CCFF99"/>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発電</a:t>
            </a:r>
            <a:r>
              <a:rPr lang="ja-JP" altLang="en-US" sz="2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した電力は施設</a:t>
            </a:r>
            <a:r>
              <a:rPr lang="ja-JP" altLang="en-US" sz="20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の 運営</a:t>
            </a:r>
            <a:r>
              <a:rPr lang="ja-JP" altLang="en-US" sz="2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に使われるほか、</a:t>
            </a:r>
            <a:r>
              <a:rPr lang="ja-JP" altLang="en-US" sz="20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余った電力</a:t>
            </a:r>
            <a:r>
              <a:rPr lang="ja-JP" altLang="en-US" sz="2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（余剰電力）は電気事業者に売却しています</a:t>
            </a:r>
            <a:r>
              <a:rPr lang="ja-JP" altLang="en-US" sz="20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2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16</a:t>
            </a:fld>
            <a:endParaRPr kumimoji="1" lang="ja-JP" altLang="en-US" sz="1800" dirty="0">
              <a:solidFill>
                <a:schemeClr val="tx1"/>
              </a:solidFill>
            </a:endParaRPr>
          </a:p>
        </p:txBody>
      </p:sp>
      <p:sp>
        <p:nvSpPr>
          <p:cNvPr id="14" name="サブタイトル 2"/>
          <p:cNvSpPr txBox="1">
            <a:spLocks/>
          </p:cNvSpPr>
          <p:nvPr/>
        </p:nvSpPr>
        <p:spPr>
          <a:xfrm>
            <a:off x="794166" y="908726"/>
            <a:ext cx="6240323" cy="782359"/>
          </a:xfrm>
          <a:prstGeom prst="rect">
            <a:avLst/>
          </a:prstGeom>
          <a:ln>
            <a:noFill/>
          </a:ln>
        </p:spPr>
        <p:txBody>
          <a:bodyPr vert="horz" lIns="91440" tIns="45720" rIns="91440" bIns="45720" rtlCol="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nSpc>
                <a:spcPct val="130000"/>
              </a:lnSpc>
              <a:buNone/>
            </a:pPr>
            <a:endParaRPr lang="en-US" altLang="ja-JP" sz="2200" b="1" dirty="0">
              <a:solidFill>
                <a:srgbClr val="404040"/>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7" name="Picture 2" descr="Z:\10環境未来都市\その他\広報印刷物\2016改訂版環境貢献都市パンフレット\2016増刷改訂\写真\11次クリーンセンター.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972" y="2653273"/>
            <a:ext cx="4920179" cy="3362976"/>
          </a:xfrm>
          <a:prstGeom prst="rect">
            <a:avLst/>
          </a:prstGeom>
          <a:noFill/>
          <a:extLst>
            <a:ext uri="{909E8E84-426E-40DD-AFC4-6F175D3DCCD1}">
              <a14:hiddenFill xmlns:a14="http://schemas.microsoft.com/office/drawing/2010/main">
                <a:solidFill>
                  <a:srgbClr val="FFFFFF"/>
                </a:solidFill>
              </a14:hiddenFill>
            </a:ext>
          </a:extLst>
        </p:spPr>
      </p:pic>
      <p:sp>
        <p:nvSpPr>
          <p:cNvPr id="28" name="テキスト ボックス 27"/>
          <p:cNvSpPr txBox="1"/>
          <p:nvPr/>
        </p:nvSpPr>
        <p:spPr>
          <a:xfrm>
            <a:off x="591970" y="2747408"/>
            <a:ext cx="3117643" cy="615553"/>
          </a:xfrm>
          <a:prstGeom prst="rect">
            <a:avLst/>
          </a:prstGeom>
          <a:noFill/>
        </p:spPr>
        <p:txBody>
          <a:bodyPr wrap="square" rtlCol="0">
            <a:spAutoFit/>
          </a:bodyPr>
          <a:lstStyle/>
          <a:p>
            <a:r>
              <a:rPr lang="ja-JP" altLang="en-US" b="1" dirty="0">
                <a:effectLst>
                  <a:glow rad="254000">
                    <a:schemeClr val="bg1"/>
                  </a:glow>
                </a:effectLst>
                <a:latin typeface="メイリオ" panose="020B0604030504040204" pitchFamily="50" charset="-128"/>
                <a:ea typeface="メイリオ" panose="020B0604030504040204" pitchFamily="50" charset="-128"/>
                <a:cs typeface="メイリオ" panose="020B0604030504040204" pitchFamily="50" charset="-128"/>
              </a:rPr>
              <a:t>港島</a:t>
            </a:r>
            <a:r>
              <a:rPr lang="ja-JP" altLang="en-US" b="1" dirty="0" smtClean="0">
                <a:effectLst>
                  <a:glow rad="254000">
                    <a:schemeClr val="bg1"/>
                  </a:glow>
                </a:effectLst>
                <a:latin typeface="メイリオ" panose="020B0604030504040204" pitchFamily="50" charset="-128"/>
                <a:ea typeface="メイリオ" panose="020B0604030504040204" pitchFamily="50" charset="-128"/>
                <a:cs typeface="メイリオ" panose="020B0604030504040204" pitchFamily="50" charset="-128"/>
              </a:rPr>
              <a:t>クリーンセンター</a:t>
            </a:r>
            <a:endParaRPr lang="en-US" altLang="ja-JP" b="1" dirty="0" smtClean="0">
              <a:effectLst>
                <a:glow rad="254000">
                  <a:schemeClr val="bg1"/>
                </a:glow>
              </a:effectLst>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b="1" dirty="0" smtClean="0">
                <a:effectLst>
                  <a:glow rad="254000">
                    <a:schemeClr val="bg1"/>
                  </a:glow>
                </a:effectLst>
                <a:latin typeface="メイリオ" panose="020B0604030504040204" pitchFamily="50" charset="-128"/>
                <a:ea typeface="メイリオ" panose="020B0604030504040204" pitchFamily="50" charset="-128"/>
                <a:cs typeface="メイリオ" panose="020B0604030504040204" pitchFamily="50" charset="-128"/>
              </a:rPr>
              <a:t>（ポートアイランド）</a:t>
            </a:r>
            <a:endParaRPr lang="en-US" altLang="ja-JP" sz="1600" b="1" dirty="0" smtClean="0">
              <a:effectLst>
                <a:glow rad="254000">
                  <a:schemeClr val="bg1"/>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角丸四角形 10"/>
          <p:cNvSpPr/>
          <p:nvPr/>
        </p:nvSpPr>
        <p:spPr>
          <a:xfrm>
            <a:off x="384788" y="1492168"/>
            <a:ext cx="8274719" cy="1210089"/>
          </a:xfrm>
          <a:prstGeom prst="roundRect">
            <a:avLst>
              <a:gd name="adj" fmla="val 27236"/>
            </a:avLst>
          </a:prstGeom>
          <a:no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市内３つのクリーンセンターで「ごみ発電」を実施</a:t>
            </a:r>
            <a:endParaRPr lang="en-US" altLang="ja-JP" sz="2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2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・東クリーンセンター（東灘区）　</a:t>
            </a:r>
            <a:endParaRPr lang="en-US" altLang="ja-JP" sz="20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2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・港島クリーンセンター（中央区）</a:t>
            </a:r>
            <a:endParaRPr lang="en-US" altLang="ja-JP" sz="2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600"/>
              </a:spcAft>
            </a:pPr>
            <a:r>
              <a:rPr lang="ja-JP" altLang="en-US" sz="20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・西クリーンセンター（西区）</a:t>
            </a:r>
            <a:endParaRPr lang="en-US" altLang="ja-JP" sz="20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2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2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テキスト ボックス 8"/>
          <p:cNvSpPr txBox="1"/>
          <p:nvPr/>
        </p:nvSpPr>
        <p:spPr>
          <a:xfrm>
            <a:off x="330200" y="424430"/>
            <a:ext cx="7379855" cy="523220"/>
          </a:xfrm>
          <a:prstGeom prst="rect">
            <a:avLst/>
          </a:prstGeom>
          <a:noFill/>
        </p:spPr>
        <p:txBody>
          <a:bodyPr wrap="square" rtlCol="0">
            <a:spAutoFit/>
          </a:bodyPr>
          <a:lstStyle/>
          <a:p>
            <a:r>
              <a:rPr lang="ja-JP" altLang="en-US" sz="2800" b="1" dirty="0" smtClean="0">
                <a:solidFill>
                  <a:srgbClr val="11A9D9"/>
                </a:solidFill>
                <a:ea typeface="メイリオ"/>
              </a:rPr>
              <a:t>ごみ発電</a:t>
            </a:r>
            <a:endParaRPr lang="en-US" altLang="ja-JP" sz="2800" b="1" dirty="0" smtClean="0">
              <a:solidFill>
                <a:srgbClr val="11A9D9"/>
              </a:solidFill>
              <a:ea typeface="メイリオ"/>
            </a:endParaRPr>
          </a:p>
        </p:txBody>
      </p:sp>
      <p:pic>
        <p:nvPicPr>
          <p:cNvPr id="4" name="図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54092" y="4730692"/>
            <a:ext cx="1648207" cy="1650492"/>
          </a:xfrm>
          <a:prstGeom prst="rect">
            <a:avLst/>
          </a:prstGeom>
        </p:spPr>
      </p:pic>
      <p:sp>
        <p:nvSpPr>
          <p:cNvPr id="12" name="二等辺三角形 11"/>
          <p:cNvSpPr/>
          <p:nvPr/>
        </p:nvSpPr>
        <p:spPr>
          <a:xfrm rot="16200000" flipV="1">
            <a:off x="4901323" y="3515338"/>
            <a:ext cx="1441436" cy="25200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163776" y="101264"/>
            <a:ext cx="4978173" cy="323165"/>
          </a:xfrm>
          <a:prstGeom prst="rect">
            <a:avLst/>
          </a:prstGeom>
          <a:noFill/>
        </p:spPr>
        <p:txBody>
          <a:bodyPr wrap="square" rtlCol="0">
            <a:spAutoFit/>
          </a:bodyPr>
          <a:lstStyle/>
          <a:p>
            <a:r>
              <a:rPr lang="en-US" altLang="ja-JP" sz="1500" b="1" dirty="0">
                <a:ea typeface="メイリオ"/>
              </a:rPr>
              <a:t>Ⅲ. </a:t>
            </a:r>
            <a:r>
              <a:rPr lang="ja-JP" altLang="en-US" sz="1500" b="1" dirty="0">
                <a:ea typeface="メイリオ"/>
              </a:rPr>
              <a:t>神戸市の取組②「再生可能エネルギーの普及」</a:t>
            </a:r>
          </a:p>
        </p:txBody>
      </p:sp>
    </p:spTree>
    <p:extLst>
      <p:ext uri="{BB962C8B-B14F-4D97-AF65-F5344CB8AC3E}">
        <p14:creationId xmlns:p14="http://schemas.microsoft.com/office/powerpoint/2010/main" val="29845536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2307" y="2110016"/>
            <a:ext cx="2610920" cy="1806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二等辺三角形 10"/>
          <p:cNvSpPr/>
          <p:nvPr/>
        </p:nvSpPr>
        <p:spPr>
          <a:xfrm rot="7083323" flipH="1">
            <a:off x="3135092" y="2135859"/>
            <a:ext cx="528088" cy="1089768"/>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二等辺三角形 72"/>
          <p:cNvSpPr/>
          <p:nvPr/>
        </p:nvSpPr>
        <p:spPr>
          <a:xfrm rot="3371187" flipH="1">
            <a:off x="3195389" y="3419961"/>
            <a:ext cx="528088" cy="1089768"/>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二等辺三角形 74"/>
          <p:cNvSpPr/>
          <p:nvPr/>
        </p:nvSpPr>
        <p:spPr>
          <a:xfrm rot="14206202" flipH="1">
            <a:off x="5453323" y="2177711"/>
            <a:ext cx="528088" cy="1089768"/>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二等辺三角形 81"/>
          <p:cNvSpPr/>
          <p:nvPr/>
        </p:nvSpPr>
        <p:spPr>
          <a:xfrm flipH="1">
            <a:off x="4361329" y="3572361"/>
            <a:ext cx="1015559" cy="1089768"/>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角丸四角形 44"/>
          <p:cNvSpPr/>
          <p:nvPr/>
        </p:nvSpPr>
        <p:spPr>
          <a:xfrm>
            <a:off x="2633327" y="4217273"/>
            <a:ext cx="3456000" cy="2376000"/>
          </a:xfrm>
          <a:prstGeom prst="roundRect">
            <a:avLst>
              <a:gd name="adj" fmla="val 9331"/>
            </a:avLst>
          </a:prstGeom>
          <a:solidFill>
            <a:schemeClr val="bg1"/>
          </a:solidFill>
          <a:ln w="381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サブタイトル 2"/>
          <p:cNvSpPr txBox="1">
            <a:spLocks/>
          </p:cNvSpPr>
          <p:nvPr/>
        </p:nvSpPr>
        <p:spPr>
          <a:xfrm>
            <a:off x="794166" y="908726"/>
            <a:ext cx="6240323" cy="782359"/>
          </a:xfrm>
          <a:prstGeom prst="rect">
            <a:avLst/>
          </a:prstGeom>
          <a:ln>
            <a:noFill/>
          </a:ln>
        </p:spPr>
        <p:txBody>
          <a:bodyPr vert="horz" lIns="91440" tIns="45720" rIns="91440" bIns="45720" rtlCol="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nSpc>
                <a:spcPct val="130000"/>
              </a:lnSpc>
              <a:buNone/>
            </a:pPr>
            <a:endParaRPr lang="en-US" altLang="ja-JP" sz="2200" b="1" dirty="0">
              <a:solidFill>
                <a:srgbClr val="40404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4" name="正方形/長方形 63"/>
          <p:cNvSpPr/>
          <p:nvPr/>
        </p:nvSpPr>
        <p:spPr>
          <a:xfrm>
            <a:off x="3459434" y="4413955"/>
            <a:ext cx="2407655" cy="326175"/>
          </a:xfrm>
          <a:prstGeom prst="rect">
            <a:avLst/>
          </a:prstGeom>
          <a:solidFill>
            <a:srgbClr val="0099FF"/>
          </a:solid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en-US" altLang="ja-JP" b="1" dirty="0" smtClean="0">
              <a:solidFill>
                <a:schemeClr val="bg1"/>
              </a:solidFill>
            </a:endParaRPr>
          </a:p>
          <a:p>
            <a:pPr algn="ctr"/>
            <a:r>
              <a:rPr lang="ja-JP" altLang="en-US"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ごみ発電</a:t>
            </a:r>
            <a:endParaRPr kumimoji="1" lang="en-US" altLang="ja-JP"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kumimoji="1" lang="ja-JP" altLang="en-US" b="1" dirty="0">
              <a:solidFill>
                <a:schemeClr val="bg1"/>
              </a:solidFill>
            </a:endParaRPr>
          </a:p>
        </p:txBody>
      </p:sp>
      <p:pic>
        <p:nvPicPr>
          <p:cNvPr id="76" name="Picture 2">
            <a:hlinkClick r:id="rId4" action="ppaction://hlinksldjump"/>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2474"/>
          <a:stretch/>
        </p:blipFill>
        <p:spPr bwMode="auto">
          <a:xfrm>
            <a:off x="3694811" y="4846281"/>
            <a:ext cx="2022559" cy="1210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7" name="正方形/長方形 76"/>
          <p:cNvSpPr/>
          <p:nvPr/>
        </p:nvSpPr>
        <p:spPr>
          <a:xfrm>
            <a:off x="3326521" y="5911786"/>
            <a:ext cx="2882060" cy="752031"/>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b="1" dirty="0" smtClean="0">
                <a:latin typeface="メイリオ" panose="020B0604030504040204" pitchFamily="50" charset="-128"/>
                <a:ea typeface="メイリオ" panose="020B0604030504040204" pitchFamily="50" charset="-128"/>
                <a:cs typeface="メイリオ" panose="020B0604030504040204" pitchFamily="50" charset="-128"/>
              </a:rPr>
              <a:t>災害</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時自立稼働電源</a:t>
            </a:r>
            <a:r>
              <a:rPr lang="ja-JP" altLang="en-US" sz="1600" b="1" dirty="0" smtClean="0">
                <a:latin typeface="メイリオ" panose="020B0604030504040204" pitchFamily="50" charset="-128"/>
                <a:ea typeface="メイリオ" panose="020B0604030504040204" pitchFamily="50" charset="-128"/>
                <a:cs typeface="メイリオ" panose="020B0604030504040204" pitchFamily="50" charset="-128"/>
              </a:rPr>
              <a:t>設備</a:t>
            </a:r>
            <a:endParaRPr lang="ja-JP" altLang="en-US" b="1" dirty="0"/>
          </a:p>
        </p:txBody>
      </p:sp>
      <p:sp>
        <p:nvSpPr>
          <p:cNvPr id="34" name="テキスト ボックス 33"/>
          <p:cNvSpPr txBox="1"/>
          <p:nvPr/>
        </p:nvSpPr>
        <p:spPr>
          <a:xfrm>
            <a:off x="330200" y="424430"/>
            <a:ext cx="7379855" cy="523220"/>
          </a:xfrm>
          <a:prstGeom prst="rect">
            <a:avLst/>
          </a:prstGeom>
          <a:noFill/>
        </p:spPr>
        <p:txBody>
          <a:bodyPr wrap="square" rtlCol="0">
            <a:spAutoFit/>
          </a:bodyPr>
          <a:lstStyle/>
          <a:p>
            <a:r>
              <a:rPr lang="ja-JP" altLang="en-US" sz="2800" b="1" dirty="0" smtClean="0">
                <a:solidFill>
                  <a:srgbClr val="11A9D9"/>
                </a:solidFill>
                <a:ea typeface="メイリオ"/>
              </a:rPr>
              <a:t>災害に強いまちづくり</a:t>
            </a:r>
            <a:endParaRPr lang="en-US" altLang="ja-JP" sz="2800" b="1" dirty="0" smtClean="0">
              <a:solidFill>
                <a:srgbClr val="11A9D9"/>
              </a:solidFill>
              <a:ea typeface="メイリオ"/>
            </a:endParaRPr>
          </a:p>
        </p:txBody>
      </p:sp>
      <p:sp>
        <p:nvSpPr>
          <p:cNvPr id="2" name="爆発 1 1"/>
          <p:cNvSpPr/>
          <p:nvPr/>
        </p:nvSpPr>
        <p:spPr>
          <a:xfrm>
            <a:off x="3452648" y="1167481"/>
            <a:ext cx="2301767" cy="1595899"/>
          </a:xfrm>
          <a:prstGeom prst="irregularSeal1">
            <a:avLst/>
          </a:prstGeom>
          <a:solidFill>
            <a:srgbClr val="FFFF99"/>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p>
        </p:txBody>
      </p:sp>
      <p:sp>
        <p:nvSpPr>
          <p:cNvPr id="35" name="テキスト ボックス 34"/>
          <p:cNvSpPr txBox="1"/>
          <p:nvPr/>
        </p:nvSpPr>
        <p:spPr>
          <a:xfrm>
            <a:off x="3948926" y="1757522"/>
            <a:ext cx="3117643" cy="430887"/>
          </a:xfrm>
          <a:prstGeom prst="rect">
            <a:avLst/>
          </a:prstGeom>
          <a:noFill/>
        </p:spPr>
        <p:txBody>
          <a:bodyPr wrap="square" rtlCol="0">
            <a:spAutoFit/>
          </a:bodyPr>
          <a:lstStyle/>
          <a:p>
            <a:r>
              <a:rPr lang="ja-JP" altLang="en-US" sz="2200" b="1" dirty="0" smtClean="0">
                <a:effectLst/>
                <a:latin typeface="メイリオ" panose="020B0604030504040204" pitchFamily="50" charset="-128"/>
                <a:ea typeface="メイリオ" panose="020B0604030504040204" pitchFamily="50" charset="-128"/>
                <a:cs typeface="メイリオ" panose="020B0604030504040204" pitchFamily="50" charset="-128"/>
              </a:rPr>
              <a:t>災害発生</a:t>
            </a:r>
            <a:endParaRPr lang="en-US" altLang="ja-JP" sz="2200" b="1" dirty="0" smtClean="0">
              <a:effectLst/>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図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44381" y="5197327"/>
            <a:ext cx="1776528" cy="1344735"/>
          </a:xfrm>
          <a:prstGeom prst="rect">
            <a:avLst/>
          </a:prstGeom>
        </p:spPr>
      </p:pic>
      <p:grpSp>
        <p:nvGrpSpPr>
          <p:cNvPr id="10" name="グループ化 9"/>
          <p:cNvGrpSpPr/>
          <p:nvPr/>
        </p:nvGrpSpPr>
        <p:grpSpPr>
          <a:xfrm>
            <a:off x="267136" y="1491572"/>
            <a:ext cx="3132000" cy="5112000"/>
            <a:chOff x="330200" y="1299902"/>
            <a:chExt cx="3122448" cy="5285082"/>
          </a:xfrm>
          <a:solidFill>
            <a:schemeClr val="bg1"/>
          </a:solidFill>
        </p:grpSpPr>
        <p:grpSp>
          <p:nvGrpSpPr>
            <p:cNvPr id="9" name="グループ化 8"/>
            <p:cNvGrpSpPr/>
            <p:nvPr/>
          </p:nvGrpSpPr>
          <p:grpSpPr>
            <a:xfrm>
              <a:off x="330200" y="1299902"/>
              <a:ext cx="2842088" cy="5285082"/>
              <a:chOff x="330200" y="1299902"/>
              <a:chExt cx="2842088" cy="5285082"/>
            </a:xfrm>
            <a:grpFill/>
          </p:grpSpPr>
          <p:sp>
            <p:nvSpPr>
              <p:cNvPr id="7" name="角丸四角形 6"/>
              <p:cNvSpPr/>
              <p:nvPr/>
            </p:nvSpPr>
            <p:spPr>
              <a:xfrm>
                <a:off x="330200" y="1299902"/>
                <a:ext cx="2842088" cy="5285082"/>
              </a:xfrm>
              <a:prstGeom prst="roundRect">
                <a:avLst>
                  <a:gd name="adj" fmla="val 9331"/>
                </a:avLst>
              </a:prstGeom>
              <a:grpFill/>
              <a:ln w="381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2471141" y="3806783"/>
                <a:ext cx="685381" cy="2762435"/>
              </a:xfrm>
              <a:prstGeom prst="rect">
                <a:avLst/>
              </a:prstGeom>
              <a:grp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3" name="正方形/長方形 52"/>
            <p:cNvSpPr/>
            <p:nvPr/>
          </p:nvSpPr>
          <p:spPr>
            <a:xfrm>
              <a:off x="2767267" y="4152130"/>
              <a:ext cx="685381" cy="2296602"/>
            </a:xfrm>
            <a:prstGeom prst="rect">
              <a:avLst/>
            </a:prstGeom>
            <a:grp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2" name="正方形/長方形 61"/>
          <p:cNvSpPr/>
          <p:nvPr/>
        </p:nvSpPr>
        <p:spPr>
          <a:xfrm>
            <a:off x="388405" y="5753978"/>
            <a:ext cx="2742365" cy="929273"/>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buClr>
                <a:srgbClr val="00B0F0"/>
              </a:buClr>
            </a:pPr>
            <a:r>
              <a:rPr kumimoji="1" lang="ja-JP" altLang="en-US" sz="1600" b="1" dirty="0" smtClean="0">
                <a:latin typeface="メイリオ" panose="020B0604030504040204" pitchFamily="50" charset="-128"/>
                <a:ea typeface="メイリオ" panose="020B0604030504040204" pitchFamily="50" charset="-128"/>
                <a:cs typeface="メイリオ" panose="020B0604030504040204" pitchFamily="50" charset="-128"/>
              </a:rPr>
              <a:t>非常用発電の稼働等により、バイオガスを生成・利用</a:t>
            </a:r>
            <a:endParaRPr kumimoji="1" lang="en-US" altLang="ja-JP" sz="16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4" name="角丸四角形 53"/>
          <p:cNvSpPr/>
          <p:nvPr/>
        </p:nvSpPr>
        <p:spPr>
          <a:xfrm>
            <a:off x="5982059" y="1496555"/>
            <a:ext cx="2956993" cy="2088000"/>
          </a:xfrm>
          <a:prstGeom prst="roundRect">
            <a:avLst>
              <a:gd name="adj" fmla="val 9331"/>
            </a:avLst>
          </a:prstGeom>
          <a:solidFill>
            <a:schemeClr val="bg1"/>
          </a:solidFill>
          <a:ln w="381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円形吹き出し 54"/>
          <p:cNvSpPr/>
          <p:nvPr/>
        </p:nvSpPr>
        <p:spPr>
          <a:xfrm>
            <a:off x="6313361" y="3714753"/>
            <a:ext cx="2641013" cy="1330831"/>
          </a:xfrm>
          <a:prstGeom prst="wedgeEllipseCallout">
            <a:avLst>
              <a:gd name="adj1" fmla="val 3704"/>
              <a:gd name="adj2" fmla="val 63896"/>
            </a:avLst>
          </a:prstGeom>
          <a:solidFill>
            <a:schemeClr val="bg1"/>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Text Box 4"/>
          <p:cNvSpPr txBox="1">
            <a:spLocks noChangeArrowheads="1"/>
          </p:cNvSpPr>
          <p:nvPr/>
        </p:nvSpPr>
        <p:spPr bwMode="auto">
          <a:xfrm>
            <a:off x="6638291" y="3952943"/>
            <a:ext cx="2476689" cy="1179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1400"/>
              </a:lnSpc>
              <a:spcBef>
                <a:spcPct val="50000"/>
              </a:spcBef>
            </a:pP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色々な場所で発電</a:t>
            </a:r>
            <a:endParaRPr lang="en-US" altLang="ja-JP"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pPr eaLnBrk="1" hangingPunct="1">
              <a:lnSpc>
                <a:spcPts val="1400"/>
              </a:lnSpc>
              <a:spcBef>
                <a:spcPct val="50000"/>
              </a:spcBef>
            </a:pP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できれば、いざという</a:t>
            </a:r>
            <a:endParaRPr lang="en-US" altLang="ja-JP"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pPr eaLnBrk="1" hangingPunct="1">
              <a:lnSpc>
                <a:spcPts val="1400"/>
              </a:lnSpc>
              <a:spcBef>
                <a:spcPct val="50000"/>
              </a:spcBef>
            </a:pP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時も安心</a:t>
            </a:r>
            <a:r>
              <a:rPr lang="ja-JP" altLang="en-US" sz="1600" b="1" dirty="0">
                <a:latin typeface="HG丸ｺﾞｼｯｸM-PRO" panose="020F0600000000000000" pitchFamily="50" charset="-128"/>
                <a:ea typeface="HG丸ｺﾞｼｯｸM-PRO" panose="020F0600000000000000" pitchFamily="50" charset="-128"/>
                <a:cs typeface="メイリオ" panose="020B0604030504040204" pitchFamily="50" charset="-128"/>
              </a:rPr>
              <a:t>や</a:t>
            </a:r>
            <a:r>
              <a:rPr lang="ja-JP" altLang="en-US" sz="1600" b="1" dirty="0" smtClean="0">
                <a:latin typeface="HG丸ｺﾞｼｯｸM-PRO" panose="020F0600000000000000" pitchFamily="50" charset="-128"/>
                <a:ea typeface="HG丸ｺﾞｼｯｸM-PRO" panose="020F0600000000000000" pitchFamily="50" charset="-128"/>
                <a:cs typeface="メイリオ" panose="020B0604030504040204" pitchFamily="50" charset="-128"/>
              </a:rPr>
              <a:t>ね！</a:t>
            </a:r>
            <a:endParaRPr lang="en-US" altLang="ja-JP" sz="1600" b="1" dirty="0" smtClean="0">
              <a:latin typeface="HG丸ｺﾞｼｯｸM-PRO" panose="020F0600000000000000" pitchFamily="50" charset="-128"/>
              <a:ea typeface="HG丸ｺﾞｼｯｸM-PRO" panose="020F0600000000000000" pitchFamily="50" charset="-128"/>
              <a:cs typeface="メイリオ" panose="020B0604030504040204" pitchFamily="50" charset="-128"/>
            </a:endParaRPr>
          </a:p>
          <a:p>
            <a:pPr eaLnBrk="1" hangingPunct="1">
              <a:lnSpc>
                <a:spcPts val="1400"/>
              </a:lnSpc>
              <a:spcBef>
                <a:spcPct val="50000"/>
              </a:spcBef>
            </a:pPr>
            <a:endParaRPr lang="en-US" altLang="ja-JP"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18"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17</a:t>
            </a:fld>
            <a:endParaRPr kumimoji="1" lang="ja-JP" altLang="en-US" sz="1800" dirty="0">
              <a:solidFill>
                <a:schemeClr val="tx1"/>
              </a:solidFill>
            </a:endParaRPr>
          </a:p>
        </p:txBody>
      </p:sp>
      <p:sp>
        <p:nvSpPr>
          <p:cNvPr id="60" name="正方形/長方形 59"/>
          <p:cNvSpPr/>
          <p:nvPr/>
        </p:nvSpPr>
        <p:spPr>
          <a:xfrm>
            <a:off x="316154" y="1034133"/>
            <a:ext cx="2963071" cy="56470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再生可能エネルギー</a:t>
            </a:r>
            <a:endPar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 name="正方形/長方形 62"/>
          <p:cNvSpPr/>
          <p:nvPr/>
        </p:nvSpPr>
        <p:spPr>
          <a:xfrm>
            <a:off x="5988403" y="1053183"/>
            <a:ext cx="2963071" cy="56470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水素エネルギー</a:t>
            </a:r>
            <a:endPar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8" name="正方形/長方形 77"/>
          <p:cNvSpPr/>
          <p:nvPr/>
        </p:nvSpPr>
        <p:spPr>
          <a:xfrm>
            <a:off x="6242599" y="1668494"/>
            <a:ext cx="2407655" cy="326175"/>
          </a:xfrm>
          <a:prstGeom prst="rect">
            <a:avLst/>
          </a:prstGeom>
          <a:solidFill>
            <a:srgbClr val="0099FF"/>
          </a:solid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en-US" altLang="ja-JP" b="1" dirty="0" smtClean="0">
              <a:solidFill>
                <a:schemeClr val="bg1"/>
              </a:solidFill>
            </a:endParaRPr>
          </a:p>
          <a:p>
            <a:pPr algn="ctr"/>
            <a:r>
              <a:rPr lang="ja-JP" altLang="en-US"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エネファーム・</a:t>
            </a:r>
            <a:r>
              <a:rPr lang="en-US" altLang="ja-JP"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FCV</a:t>
            </a:r>
            <a:endParaRPr kumimoji="1" lang="en-US" altLang="ja-JP"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kumimoji="1" lang="ja-JP" altLang="en-US" b="1" dirty="0">
              <a:solidFill>
                <a:schemeClr val="bg1"/>
              </a:solidFill>
            </a:endParaRPr>
          </a:p>
        </p:txBody>
      </p:sp>
      <p:pic>
        <p:nvPicPr>
          <p:cNvPr id="80" name="Picture 2" descr="Z:\99個人フォルダ\余西\01.水素ステーション\01.商用\FCVパネル\CRALITYデザイン\イラスト\4160310_035H.jpg"/>
          <p:cNvPicPr>
            <a:picLocks noChangeAspect="1" noChangeArrowheads="1"/>
          </p:cNvPicPr>
          <p:nvPr/>
        </p:nvPicPr>
        <p:blipFill rotWithShape="1">
          <a:blip r:embed="rId7">
            <a:extLst>
              <a:ext uri="{28A0092B-C50C-407E-A947-70E740481C1C}">
                <a14:useLocalDpi xmlns:a14="http://schemas.microsoft.com/office/drawing/2010/main" val="0"/>
              </a:ext>
            </a:extLst>
          </a:blip>
          <a:srcRect t="15652" b="13651"/>
          <a:stretch/>
        </p:blipFill>
        <p:spPr bwMode="auto">
          <a:xfrm>
            <a:off x="7148546" y="2188407"/>
            <a:ext cx="1735065" cy="909728"/>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6" descr="停電時でも発電する「自立運転機能」。"/>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67543" y="2193825"/>
            <a:ext cx="1184206" cy="877189"/>
          </a:xfrm>
          <a:prstGeom prst="rect">
            <a:avLst/>
          </a:prstGeom>
          <a:noFill/>
          <a:extLst>
            <a:ext uri="{909E8E84-426E-40DD-AFC4-6F175D3DCCD1}">
              <a14:hiddenFill xmlns:a14="http://schemas.microsoft.com/office/drawing/2010/main">
                <a:solidFill>
                  <a:srgbClr val="FFFFFF"/>
                </a:solidFill>
              </a14:hiddenFill>
            </a:ext>
          </a:extLst>
        </p:spPr>
      </p:pic>
      <p:sp>
        <p:nvSpPr>
          <p:cNvPr id="38" name="テキスト ボックス 37"/>
          <p:cNvSpPr txBox="1"/>
          <p:nvPr/>
        </p:nvSpPr>
        <p:spPr>
          <a:xfrm>
            <a:off x="7251749" y="3098134"/>
            <a:ext cx="1897691" cy="400110"/>
          </a:xfrm>
          <a:prstGeom prst="rect">
            <a:avLst/>
          </a:prstGeom>
          <a:noFill/>
        </p:spPr>
        <p:txBody>
          <a:bodyPr wrap="square" rtlCol="0" anchor="ctr">
            <a:spAutoFit/>
          </a:bodyPr>
          <a:lstStyle/>
          <a:p>
            <a:r>
              <a:rPr kumimoji="1"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出典：本田技研工業㈱</a:t>
            </a:r>
            <a:endParaRPr kumimoji="1" lang="en-US" altLang="ja-JP" sz="1000" b="1"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ホームページ</a:t>
            </a:r>
            <a:endParaRPr kumimoji="1" lang="en-US" altLang="ja-JP" sz="10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 name="正方形/長方形 56"/>
          <p:cNvSpPr/>
          <p:nvPr/>
        </p:nvSpPr>
        <p:spPr>
          <a:xfrm>
            <a:off x="297102" y="3329818"/>
            <a:ext cx="2963071" cy="790823"/>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en-US" altLang="ja-JP" b="1" dirty="0" smtClean="0"/>
          </a:p>
          <a:p>
            <a:r>
              <a:rPr lang="ja-JP" altLang="en-US" sz="1600" b="1" dirty="0" smtClean="0">
                <a:latin typeface="メイリオ" panose="020B0604030504040204" pitchFamily="50" charset="-128"/>
                <a:ea typeface="メイリオ" panose="020B0604030504040204" pitchFamily="50" charset="-128"/>
                <a:cs typeface="メイリオ" panose="020B0604030504040204" pitchFamily="50" charset="-128"/>
              </a:rPr>
              <a:t>家庭や</a:t>
            </a:r>
            <a:r>
              <a:rPr kumimoji="1" lang="ja-JP" altLang="en-US" sz="1600" b="1" dirty="0" smtClean="0">
                <a:latin typeface="メイリオ" panose="020B0604030504040204" pitchFamily="50" charset="-128"/>
                <a:ea typeface="メイリオ" panose="020B0604030504040204" pitchFamily="50" charset="-128"/>
                <a:cs typeface="メイリオ" panose="020B0604030504040204" pitchFamily="50" charset="-128"/>
              </a:rPr>
              <a:t>公共施設（避難所等）</a:t>
            </a:r>
            <a:endParaRPr kumimoji="1" lang="en-US" altLang="ja-JP" sz="16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gn="ctr"/>
            <a:endParaRPr kumimoji="1" lang="ja-JP" altLang="en-US" b="1" dirty="0"/>
          </a:p>
        </p:txBody>
      </p:sp>
      <p:sp>
        <p:nvSpPr>
          <p:cNvPr id="58" name="正方形/長方形 57"/>
          <p:cNvSpPr/>
          <p:nvPr/>
        </p:nvSpPr>
        <p:spPr>
          <a:xfrm>
            <a:off x="625560" y="1679319"/>
            <a:ext cx="2159515" cy="362643"/>
          </a:xfrm>
          <a:prstGeom prst="rect">
            <a:avLst/>
          </a:prstGeom>
          <a:solidFill>
            <a:srgbClr val="0099FF"/>
          </a:solid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en-US" altLang="ja-JP" b="1" dirty="0" smtClean="0">
              <a:solidFill>
                <a:schemeClr val="bg1"/>
              </a:solidFill>
            </a:endParaRPr>
          </a:p>
          <a:p>
            <a:pPr algn="ctr"/>
            <a:r>
              <a:rPr lang="ja-JP" altLang="en-US"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太陽</a:t>
            </a:r>
            <a:r>
              <a:rPr kumimoji="1" lang="ja-JP" altLang="en-US"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光発電</a:t>
            </a:r>
            <a:endParaRPr kumimoji="1" lang="en-US" altLang="ja-JP"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kumimoji="1" lang="ja-JP" altLang="en-US" b="1" dirty="0">
              <a:solidFill>
                <a:schemeClr val="bg1"/>
              </a:solidFill>
            </a:endParaRPr>
          </a:p>
        </p:txBody>
      </p:sp>
      <p:pic>
        <p:nvPicPr>
          <p:cNvPr id="67" name="Picture 7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0581" y="4438061"/>
            <a:ext cx="1544187" cy="1215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9" name="Picture 65"/>
          <p:cNvPicPr>
            <a:picLocks noChangeAspect="1" noChangeArrowheads="1"/>
          </p:cNvPicPr>
          <p:nvPr/>
        </p:nvPicPr>
        <p:blipFill>
          <a:blip r:embed="rId10" cstate="print">
            <a:extLst>
              <a:ext uri="{28A0092B-C50C-407E-A947-70E740481C1C}">
                <a14:useLocalDpi xmlns:a14="http://schemas.microsoft.com/office/drawing/2010/main" val="0"/>
              </a:ext>
            </a:extLst>
          </a:blip>
          <a:srcRect l="1137" r="10231" b="17111"/>
          <a:stretch>
            <a:fillRect/>
          </a:stretch>
        </p:blipFill>
        <p:spPr bwMode="auto">
          <a:xfrm>
            <a:off x="1684598" y="4938884"/>
            <a:ext cx="1370761" cy="89406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正方形/長方形 60"/>
          <p:cNvSpPr/>
          <p:nvPr/>
        </p:nvSpPr>
        <p:spPr>
          <a:xfrm>
            <a:off x="529188" y="3979721"/>
            <a:ext cx="2302039" cy="348983"/>
          </a:xfrm>
          <a:prstGeom prst="rect">
            <a:avLst/>
          </a:prstGeom>
          <a:solidFill>
            <a:srgbClr val="0099FF"/>
          </a:solid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en-US" altLang="ja-JP" b="1" dirty="0" smtClean="0">
              <a:solidFill>
                <a:schemeClr val="bg1"/>
              </a:solidFill>
            </a:endParaRPr>
          </a:p>
          <a:p>
            <a:pPr algn="ctr"/>
            <a:r>
              <a:rPr lang="ja-JP" altLang="en-US"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こうべバイオガス</a:t>
            </a:r>
            <a:endParaRPr kumimoji="1" lang="en-US" altLang="ja-JP"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kumimoji="1" lang="ja-JP" altLang="en-US" b="1" dirty="0">
              <a:solidFill>
                <a:schemeClr val="bg1"/>
              </a:solidFill>
            </a:endParaRPr>
          </a:p>
        </p:txBody>
      </p:sp>
      <p:pic>
        <p:nvPicPr>
          <p:cNvPr id="39" name="Picture 5" descr="DSC01762"/>
          <p:cNvPicPr>
            <a:picLocks noChangeAspect="1" noChangeArrowheads="1"/>
          </p:cNvPicPr>
          <p:nvPr/>
        </p:nvPicPr>
        <p:blipFill rotWithShape="1">
          <a:blip r:embed="rId11">
            <a:extLst>
              <a:ext uri="{28A0092B-C50C-407E-A947-70E740481C1C}">
                <a14:useLocalDpi xmlns:a14="http://schemas.microsoft.com/office/drawing/2010/main" val="0"/>
              </a:ext>
            </a:extLst>
          </a:blip>
          <a:srcRect t="16805" b="11100"/>
          <a:stretch/>
        </p:blipFill>
        <p:spPr bwMode="auto">
          <a:xfrm>
            <a:off x="625561" y="2147481"/>
            <a:ext cx="2086098" cy="12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正方形/長方形 39"/>
          <p:cNvSpPr/>
          <p:nvPr/>
        </p:nvSpPr>
        <p:spPr>
          <a:xfrm>
            <a:off x="6761529" y="1860640"/>
            <a:ext cx="2963071" cy="56470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sz="1000" b="1" dirty="0" smtClean="0">
                <a:latin typeface="メイリオ" panose="020B0604030504040204" pitchFamily="50" charset="-128"/>
                <a:ea typeface="メイリオ" panose="020B0604030504040204" pitchFamily="50" charset="-128"/>
                <a:cs typeface="メイリオ" panose="020B0604030504040204" pitchFamily="50" charset="-128"/>
              </a:rPr>
              <a:t>FCV</a:t>
            </a:r>
            <a:r>
              <a:rPr kumimoji="1"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＝燃料電池自動車</a:t>
            </a:r>
            <a:endParaRPr kumimoji="1" lang="ja-JP" altLang="en-US" sz="1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1" name="テキスト ボックス 40"/>
          <p:cNvSpPr txBox="1"/>
          <p:nvPr/>
        </p:nvSpPr>
        <p:spPr>
          <a:xfrm>
            <a:off x="163776" y="101264"/>
            <a:ext cx="4978173" cy="323165"/>
          </a:xfrm>
          <a:prstGeom prst="rect">
            <a:avLst/>
          </a:prstGeom>
          <a:noFill/>
        </p:spPr>
        <p:txBody>
          <a:bodyPr wrap="square" rtlCol="0">
            <a:spAutoFit/>
          </a:bodyPr>
          <a:lstStyle/>
          <a:p>
            <a:r>
              <a:rPr lang="en-US" altLang="ja-JP" sz="1500" b="1" dirty="0">
                <a:ea typeface="メイリオ"/>
              </a:rPr>
              <a:t>Ⅲ. </a:t>
            </a:r>
            <a:r>
              <a:rPr lang="ja-JP" altLang="en-US" sz="1500" b="1" dirty="0">
                <a:ea typeface="メイリオ"/>
              </a:rPr>
              <a:t>神戸市の取組②「再生可能エネルギーの普及」</a:t>
            </a:r>
          </a:p>
        </p:txBody>
      </p:sp>
    </p:spTree>
    <p:extLst>
      <p:ext uri="{BB962C8B-B14F-4D97-AF65-F5344CB8AC3E}">
        <p14:creationId xmlns:p14="http://schemas.microsoft.com/office/powerpoint/2010/main" val="21524517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サブタイトル 2"/>
          <p:cNvSpPr txBox="1">
            <a:spLocks/>
          </p:cNvSpPr>
          <p:nvPr/>
        </p:nvSpPr>
        <p:spPr>
          <a:xfrm>
            <a:off x="794166" y="908723"/>
            <a:ext cx="6240323" cy="782359"/>
          </a:xfrm>
          <a:prstGeom prst="rect">
            <a:avLst/>
          </a:prstGeom>
          <a:ln>
            <a:noFill/>
          </a:ln>
        </p:spPr>
        <p:txBody>
          <a:bodyPr vert="horz" lIns="91440" tIns="45720" rIns="91440" bIns="45720" rtlCol="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nSpc>
                <a:spcPct val="130000"/>
              </a:lnSpc>
              <a:buNone/>
            </a:pPr>
            <a:endParaRPr lang="en-US" altLang="ja-JP" sz="2200" dirty="0">
              <a:solidFill>
                <a:srgbClr val="404040"/>
              </a:solidFill>
              <a:latin typeface="ヒラギノ角ゴ Pro W3"/>
              <a:ea typeface="ヒラギノ角ゴ Pro W3"/>
              <a:cs typeface="ヒラギノ角ゴ Pro W3"/>
            </a:endParaRPr>
          </a:p>
        </p:txBody>
      </p:sp>
      <p:sp>
        <p:nvSpPr>
          <p:cNvPr id="4" name="テキスト ボックス 3"/>
          <p:cNvSpPr txBox="1"/>
          <p:nvPr/>
        </p:nvSpPr>
        <p:spPr>
          <a:xfrm>
            <a:off x="955343" y="1824429"/>
            <a:ext cx="6387153" cy="369332"/>
          </a:xfrm>
          <a:prstGeom prst="rect">
            <a:avLst/>
          </a:prstGeom>
          <a:noFill/>
        </p:spPr>
        <p:txBody>
          <a:bodyPr wrap="square" rtlCol="0">
            <a:spAutoFit/>
          </a:bodyPr>
          <a:lstStyle/>
          <a:p>
            <a:endParaRPr kumimoji="1" lang="ja-JP" altLang="en-US" dirty="0"/>
          </a:p>
        </p:txBody>
      </p:sp>
      <p:sp>
        <p:nvSpPr>
          <p:cNvPr id="16"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18</a:t>
            </a:fld>
            <a:endParaRPr kumimoji="1" lang="ja-JP" altLang="en-US" sz="1800" dirty="0">
              <a:solidFill>
                <a:schemeClr val="tx1"/>
              </a:solidFill>
            </a:endParaRPr>
          </a:p>
        </p:txBody>
      </p:sp>
      <p:sp>
        <p:nvSpPr>
          <p:cNvPr id="12" name="Rectangle 1"/>
          <p:cNvSpPr>
            <a:spLocks noChangeArrowheads="1"/>
          </p:cNvSpPr>
          <p:nvPr/>
        </p:nvSpPr>
        <p:spPr bwMode="auto">
          <a:xfrm>
            <a:off x="229479" y="4857522"/>
            <a:ext cx="4191757" cy="1742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36501" bIns="45720" numCol="1" anchor="ctr" anchorCtr="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0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ja-JP" sz="20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都市ガスから水素を取り出し、</a:t>
            </a:r>
            <a:r>
              <a:rPr kumimoji="1" lang="ja-JP" altLang="en-US" sz="20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　　</a:t>
            </a:r>
            <a:endParaRPr kumimoji="1" lang="en-US" altLang="ja-JP" sz="20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ja-JP" sz="20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酸素と反応させて発電</a:t>
            </a:r>
            <a:endParaRPr kumimoji="1" lang="en-US" altLang="ja-JP" sz="20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altLang="ja-JP" sz="1000" b="1" dirty="0">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0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ja-JP" sz="20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同時に発生する熱</a:t>
            </a:r>
            <a:r>
              <a:rPr kumimoji="1" lang="ja-JP" altLang="en-US" sz="20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も</a:t>
            </a:r>
            <a:r>
              <a:rPr kumimoji="1" lang="ja-JP" altLang="ja-JP" sz="20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利用</a:t>
            </a:r>
            <a:r>
              <a:rPr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する</a:t>
            </a:r>
            <a:r>
              <a:rPr lang="ja-JP" altLang="en-US" sz="2000" b="1" dirty="0" err="1" smtClean="0">
                <a:latin typeface="メイリオ" panose="020B0604030504040204" pitchFamily="50" charset="-128"/>
                <a:ea typeface="メイリオ" panose="020B0604030504040204" pitchFamily="50" charset="-128"/>
                <a:cs typeface="メイリオ" panose="020B0604030504040204" pitchFamily="50" charset="-128"/>
              </a:rPr>
              <a:t>こ</a:t>
            </a:r>
            <a:endParaRPr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とで</a:t>
            </a:r>
            <a:r>
              <a:rPr kumimoji="1" lang="ja-JP" altLang="en-US" sz="20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エネルギーを</a:t>
            </a:r>
            <a:r>
              <a:rPr kumimoji="1" lang="ja-JP" altLang="ja-JP" sz="20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効率的</a:t>
            </a:r>
            <a:r>
              <a:rPr kumimoji="1" lang="ja-JP" altLang="en-US" sz="20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に利用</a:t>
            </a:r>
            <a:endParaRPr kumimoji="1" lang="en-US" altLang="ja-JP" sz="20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0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できる</a:t>
            </a:r>
            <a:endParaRPr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2423" y="2197849"/>
            <a:ext cx="2406715" cy="1567363"/>
          </a:xfrm>
          <a:prstGeom prst="rect">
            <a:avLst/>
          </a:prstGeom>
        </p:spPr>
      </p:pic>
      <p:pic>
        <p:nvPicPr>
          <p:cNvPr id="7" name="図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8928" y="3258012"/>
            <a:ext cx="2455257" cy="1223053"/>
          </a:xfrm>
          <a:prstGeom prst="rect">
            <a:avLst/>
          </a:prstGeom>
        </p:spPr>
      </p:pic>
      <p:sp>
        <p:nvSpPr>
          <p:cNvPr id="21" name="テキスト ボックス 20"/>
          <p:cNvSpPr txBox="1"/>
          <p:nvPr/>
        </p:nvSpPr>
        <p:spPr>
          <a:xfrm>
            <a:off x="4435658" y="3813898"/>
            <a:ext cx="2571539" cy="400110"/>
          </a:xfrm>
          <a:prstGeom prst="rect">
            <a:avLst/>
          </a:prstGeom>
          <a:noFill/>
        </p:spPr>
        <p:txBody>
          <a:bodyPr wrap="square" rtlCol="0" anchor="ctr">
            <a:spAutoFit/>
          </a:bodyPr>
          <a:lstStyle/>
          <a:p>
            <a:r>
              <a:rPr kumimoji="1"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出典：</a:t>
            </a:r>
            <a:r>
              <a:rPr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トヨタ自動車㈱</a:t>
            </a:r>
            <a:endParaRPr lang="en-US" altLang="ja-JP" sz="1000" b="1"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　　ホームページ</a:t>
            </a:r>
            <a:endParaRPr kumimoji="1" lang="ja-JP" altLang="en-US" sz="1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テキスト ボックス 17"/>
          <p:cNvSpPr txBox="1"/>
          <p:nvPr/>
        </p:nvSpPr>
        <p:spPr>
          <a:xfrm>
            <a:off x="7527914" y="4387885"/>
            <a:ext cx="1897691" cy="400110"/>
          </a:xfrm>
          <a:prstGeom prst="rect">
            <a:avLst/>
          </a:prstGeom>
          <a:noFill/>
        </p:spPr>
        <p:txBody>
          <a:bodyPr wrap="square" rtlCol="0" anchor="ctr">
            <a:spAutoFit/>
          </a:bodyPr>
          <a:lstStyle/>
          <a:p>
            <a:r>
              <a:rPr kumimoji="1"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出典：本田技研工業㈱</a:t>
            </a:r>
            <a:endParaRPr kumimoji="1" lang="en-US" altLang="ja-JP" sz="1000" b="1"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ホームページ</a:t>
            </a:r>
            <a:endParaRPr kumimoji="1" lang="en-US" altLang="ja-JP" sz="10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AutoShape 14"/>
          <p:cNvSpPr>
            <a:spLocks noChangeArrowheads="1"/>
          </p:cNvSpPr>
          <p:nvPr/>
        </p:nvSpPr>
        <p:spPr bwMode="auto">
          <a:xfrm>
            <a:off x="4427477" y="4693649"/>
            <a:ext cx="4716524" cy="1906282"/>
          </a:xfrm>
          <a:prstGeom prst="roundRect">
            <a:avLst>
              <a:gd name="adj" fmla="val 16667"/>
            </a:avLst>
          </a:prstGeom>
          <a:noFill/>
          <a:ln w="9525">
            <a:noFill/>
            <a:round/>
            <a:headEnd/>
            <a:tailEnd/>
          </a:ln>
          <a:effectLst/>
          <a:extLst/>
        </p:spPr>
        <p:txBody>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○燃料の水素と、空気中の酸素を使</a:t>
            </a:r>
            <a:r>
              <a:rPr lang="ja-JP" altLang="en-US" sz="2000" b="1" dirty="0" err="1" smtClean="0">
                <a:latin typeface="メイリオ" panose="020B0604030504040204" pitchFamily="50" charset="-128"/>
                <a:ea typeface="メイリオ" panose="020B0604030504040204" pitchFamily="50" charset="-128"/>
                <a:cs typeface="メイリオ" panose="020B0604030504040204" pitchFamily="50" charset="-128"/>
              </a:rPr>
              <a:t>っ</a:t>
            </a:r>
            <a:endParaRPr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b="1" dirty="0" err="1" smtClean="0">
                <a:latin typeface="メイリオ" panose="020B0604030504040204" pitchFamily="50" charset="-128"/>
                <a:ea typeface="メイリオ" panose="020B0604030504040204" pitchFamily="50" charset="-128"/>
                <a:cs typeface="メイリオ" panose="020B0604030504040204" pitchFamily="50" charset="-128"/>
              </a:rPr>
              <a:t>て</a:t>
            </a:r>
            <a:r>
              <a:rPr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発電した電気で走行</a:t>
            </a:r>
            <a:endParaRPr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endParaRPr lang="en-US" altLang="ja-JP" sz="10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r>
              <a:rPr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○走行中に排出されるのは水のみで、</a:t>
            </a:r>
            <a:endParaRPr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二酸化炭素や大気汚染物質の排出</a:t>
            </a:r>
            <a:endParaRPr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r>
              <a:rPr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　はゼロ</a:t>
            </a:r>
            <a:endParaRPr lang="ja-JP" altLang="en-US" sz="2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テキスト ボックス 19"/>
          <p:cNvSpPr txBox="1"/>
          <p:nvPr/>
        </p:nvSpPr>
        <p:spPr>
          <a:xfrm>
            <a:off x="330200" y="424430"/>
            <a:ext cx="7379855" cy="523220"/>
          </a:xfrm>
          <a:prstGeom prst="rect">
            <a:avLst/>
          </a:prstGeom>
          <a:noFill/>
        </p:spPr>
        <p:txBody>
          <a:bodyPr wrap="square" rtlCol="0">
            <a:spAutoFit/>
          </a:bodyPr>
          <a:lstStyle/>
          <a:p>
            <a:r>
              <a:rPr lang="ja-JP" altLang="en-US" sz="2800" b="1" dirty="0" smtClean="0">
                <a:solidFill>
                  <a:srgbClr val="11A9D9"/>
                </a:solidFill>
                <a:ea typeface="メイリオ"/>
              </a:rPr>
              <a:t>身近な水素エネルギーの利用</a:t>
            </a:r>
            <a:endParaRPr lang="en-US" altLang="ja-JP" sz="2800" b="1" dirty="0" smtClean="0">
              <a:solidFill>
                <a:srgbClr val="11A9D9"/>
              </a:solidFill>
              <a:ea typeface="メイリオ"/>
            </a:endParaRPr>
          </a:p>
        </p:txBody>
      </p:sp>
      <p:sp>
        <p:nvSpPr>
          <p:cNvPr id="3" name="正方形/長方形 2"/>
          <p:cNvSpPr/>
          <p:nvPr/>
        </p:nvSpPr>
        <p:spPr>
          <a:xfrm>
            <a:off x="749299" y="1253313"/>
            <a:ext cx="2965451" cy="978551"/>
          </a:xfrm>
          <a:prstGeom prst="rect">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789774" y="1349154"/>
            <a:ext cx="2851004" cy="830997"/>
          </a:xfrm>
          <a:prstGeom prst="rect">
            <a:avLst/>
          </a:prstGeom>
          <a:noFill/>
        </p:spPr>
        <p:txBody>
          <a:bodyPr wrap="square" rtlCol="0">
            <a:spAutoFit/>
          </a:bodyPr>
          <a:lstStyle/>
          <a:p>
            <a:pPr algn="ctr"/>
            <a:r>
              <a:rPr lang="ja-JP" altLang="en-US" sz="24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家庭用燃料電池</a:t>
            </a:r>
            <a:endParaRPr lang="en-US" altLang="ja-JP" sz="24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24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（エネファーム）</a:t>
            </a:r>
            <a:endPar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正方形/長方形 18"/>
          <p:cNvSpPr/>
          <p:nvPr/>
        </p:nvSpPr>
        <p:spPr>
          <a:xfrm>
            <a:off x="4574905" y="1260410"/>
            <a:ext cx="4111899" cy="978551"/>
          </a:xfrm>
          <a:prstGeom prst="rect">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4542973" y="1388878"/>
            <a:ext cx="4151085" cy="800219"/>
          </a:xfrm>
          <a:prstGeom prst="rect">
            <a:avLst/>
          </a:prstGeom>
          <a:noFill/>
        </p:spPr>
        <p:txBody>
          <a:bodyPr wrap="square" rtlCol="0">
            <a:spAutoFit/>
          </a:bodyPr>
          <a:lstStyle/>
          <a:p>
            <a:pPr algn="ctr"/>
            <a:r>
              <a:rPr lang="ja-JP" altLang="en-US" sz="24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燃料電池自動車（ＦＣＶ）</a:t>
            </a:r>
            <a:endParaRPr lang="en-US" altLang="ja-JP" sz="24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2200" b="1" dirty="0">
                <a:solidFill>
                  <a:schemeClr val="bg1"/>
                </a:solidFill>
                <a:ea typeface="メイリオ"/>
              </a:rPr>
              <a:t>ＦＣＶ＝</a:t>
            </a:r>
            <a:r>
              <a:rPr lang="en-US" altLang="ja-JP" sz="2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Fuel Cell </a:t>
            </a:r>
            <a:r>
              <a:rPr lang="en-US" altLang="ja-JP" sz="2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Vehicle</a:t>
            </a:r>
            <a:endParaRPr lang="ja-JP" altLang="en-US" sz="2200" b="1" dirty="0">
              <a:solidFill>
                <a:schemeClr val="bg1"/>
              </a:solidFill>
              <a:ea typeface="メイリオ"/>
            </a:endParaRPr>
          </a:p>
        </p:txBody>
      </p:sp>
      <p:sp>
        <p:nvSpPr>
          <p:cNvPr id="24" name="正方形/長方形 23"/>
          <p:cNvSpPr/>
          <p:nvPr/>
        </p:nvSpPr>
        <p:spPr>
          <a:xfrm>
            <a:off x="1802149" y="3833781"/>
            <a:ext cx="812803" cy="32325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927517" y="3248272"/>
            <a:ext cx="1090348" cy="1171019"/>
          </a:xfrm>
          <a:prstGeom prst="rect">
            <a:avLst/>
          </a:pr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a:off x="2208549" y="2406494"/>
            <a:ext cx="1090348" cy="2029461"/>
          </a:xfrm>
          <a:prstGeom prst="rect">
            <a:avLst/>
          </a:pr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直線矢印コネクタ 30"/>
          <p:cNvCxnSpPr/>
          <p:nvPr/>
        </p:nvCxnSpPr>
        <p:spPr>
          <a:xfrm>
            <a:off x="1476375" y="2759176"/>
            <a:ext cx="0" cy="48909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直線矢印コネクタ 31"/>
          <p:cNvCxnSpPr/>
          <p:nvPr/>
        </p:nvCxnSpPr>
        <p:spPr>
          <a:xfrm>
            <a:off x="552453" y="3813896"/>
            <a:ext cx="402893" cy="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下矢印 36"/>
          <p:cNvSpPr/>
          <p:nvPr/>
        </p:nvSpPr>
        <p:spPr>
          <a:xfrm>
            <a:off x="1088729" y="4192740"/>
            <a:ext cx="826907" cy="542088"/>
          </a:xfrm>
          <a:prstGeom prst="downArrow">
            <a:avLst>
              <a:gd name="adj1" fmla="val 50000"/>
              <a:gd name="adj2" fmla="val 38384"/>
            </a:avLst>
          </a:prstGeom>
          <a:solidFill>
            <a:srgbClr val="FFFF00"/>
          </a:solidFill>
          <a:ln w="3810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下矢印 37"/>
          <p:cNvSpPr/>
          <p:nvPr/>
        </p:nvSpPr>
        <p:spPr>
          <a:xfrm rot="16200000">
            <a:off x="2901462" y="2634075"/>
            <a:ext cx="885599" cy="573988"/>
          </a:xfrm>
          <a:prstGeom prst="downArrow">
            <a:avLst>
              <a:gd name="adj1" fmla="val 50000"/>
              <a:gd name="adj2" fmla="val 38374"/>
            </a:avLst>
          </a:prstGeom>
          <a:solidFill>
            <a:srgbClr val="FF505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下矢印 38"/>
          <p:cNvSpPr/>
          <p:nvPr/>
        </p:nvSpPr>
        <p:spPr>
          <a:xfrm rot="16200000">
            <a:off x="2926728" y="3673837"/>
            <a:ext cx="854111" cy="573988"/>
          </a:xfrm>
          <a:prstGeom prst="downArrow">
            <a:avLst>
              <a:gd name="adj1" fmla="val 50000"/>
              <a:gd name="adj2" fmla="val 40043"/>
            </a:avLst>
          </a:prstGeom>
          <a:solidFill>
            <a:srgbClr val="FFC000"/>
          </a:solid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角丸四角形 40"/>
          <p:cNvSpPr/>
          <p:nvPr/>
        </p:nvSpPr>
        <p:spPr>
          <a:xfrm>
            <a:off x="1038227" y="2573967"/>
            <a:ext cx="866775" cy="29527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空 気</a:t>
            </a:r>
            <a:endParaRPr kumimoji="1" lang="ja-JP" altLang="en-US" sz="16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2" name="角丸四角形 41"/>
          <p:cNvSpPr/>
          <p:nvPr/>
        </p:nvSpPr>
        <p:spPr>
          <a:xfrm>
            <a:off x="311615" y="3442490"/>
            <a:ext cx="319088" cy="724845"/>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6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ガ ス</a:t>
            </a:r>
            <a:endParaRPr kumimoji="1" lang="ja-JP" altLang="en-US" sz="16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テキスト ボックス 27"/>
          <p:cNvSpPr txBox="1"/>
          <p:nvPr/>
        </p:nvSpPr>
        <p:spPr>
          <a:xfrm>
            <a:off x="1173635" y="4072837"/>
            <a:ext cx="822964" cy="369332"/>
          </a:xfrm>
          <a:prstGeom prst="rect">
            <a:avLst/>
          </a:prstGeom>
          <a:noFill/>
        </p:spPr>
        <p:txBody>
          <a:bodyPr wrap="square" rtlCol="0">
            <a:spAutoFit/>
          </a:bodyPr>
          <a:lstStyle/>
          <a:p>
            <a:r>
              <a:rPr lang="ja-JP" altLang="en-US" b="1" dirty="0">
                <a:solidFill>
                  <a:schemeClr val="bg1"/>
                </a:solidFill>
                <a:effectLst>
                  <a:glow rad="254000">
                    <a:srgbClr val="FF9900"/>
                  </a:glow>
                </a:effectLst>
                <a:latin typeface="メイリオ" panose="020B0604030504040204" pitchFamily="50" charset="-128"/>
                <a:ea typeface="メイリオ" panose="020B0604030504040204" pitchFamily="50" charset="-128"/>
                <a:cs typeface="メイリオ" panose="020B0604030504040204" pitchFamily="50" charset="-128"/>
              </a:rPr>
              <a:t>電気</a:t>
            </a:r>
            <a:endParaRPr lang="en-US" altLang="ja-JP" b="1" dirty="0" smtClean="0">
              <a:solidFill>
                <a:schemeClr val="bg1"/>
              </a:solidFill>
              <a:effectLst>
                <a:glow rad="254000">
                  <a:srgbClr val="FF9900"/>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テキスト ボックス 28"/>
          <p:cNvSpPr txBox="1"/>
          <p:nvPr/>
        </p:nvSpPr>
        <p:spPr>
          <a:xfrm>
            <a:off x="2640031" y="2764135"/>
            <a:ext cx="822964" cy="369332"/>
          </a:xfrm>
          <a:prstGeom prst="rect">
            <a:avLst/>
          </a:prstGeom>
          <a:noFill/>
        </p:spPr>
        <p:txBody>
          <a:bodyPr wrap="square" rtlCol="0">
            <a:spAutoFit/>
          </a:bodyPr>
          <a:lstStyle/>
          <a:p>
            <a:r>
              <a:rPr lang="ja-JP" altLang="en-US" b="1" dirty="0" smtClean="0">
                <a:solidFill>
                  <a:schemeClr val="bg1"/>
                </a:solidFill>
                <a:effectLst>
                  <a:glow rad="254000">
                    <a:srgbClr val="FF0000"/>
                  </a:glow>
                </a:effectLst>
                <a:latin typeface="メイリオ" panose="020B0604030504040204" pitchFamily="50" charset="-128"/>
                <a:ea typeface="メイリオ" panose="020B0604030504040204" pitchFamily="50" charset="-128"/>
                <a:cs typeface="メイリオ" panose="020B0604030504040204" pitchFamily="50" charset="-128"/>
              </a:rPr>
              <a:t>お湯</a:t>
            </a:r>
            <a:endParaRPr lang="en-US" altLang="ja-JP" b="1" dirty="0" smtClean="0">
              <a:solidFill>
                <a:schemeClr val="bg1"/>
              </a:solidFill>
              <a:effectLst>
                <a:glow rad="254000">
                  <a:srgbClr val="FF0000"/>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 name="テキスト ボックス 29"/>
          <p:cNvSpPr txBox="1"/>
          <p:nvPr/>
        </p:nvSpPr>
        <p:spPr>
          <a:xfrm>
            <a:off x="2694357" y="3820007"/>
            <a:ext cx="822964" cy="369332"/>
          </a:xfrm>
          <a:prstGeom prst="rect">
            <a:avLst/>
          </a:prstGeom>
          <a:noFill/>
        </p:spPr>
        <p:txBody>
          <a:bodyPr wrap="square" rtlCol="0">
            <a:spAutoFit/>
          </a:bodyPr>
          <a:lstStyle/>
          <a:p>
            <a:r>
              <a:rPr lang="ja-JP" altLang="en-US" b="1" dirty="0">
                <a:solidFill>
                  <a:schemeClr val="bg1"/>
                </a:solidFill>
                <a:effectLst>
                  <a:glow rad="254000">
                    <a:srgbClr val="FF6600"/>
                  </a:glow>
                </a:effectLst>
                <a:latin typeface="メイリオ" panose="020B0604030504040204" pitchFamily="50" charset="-128"/>
                <a:ea typeface="メイリオ" panose="020B0604030504040204" pitchFamily="50" charset="-128"/>
                <a:cs typeface="メイリオ" panose="020B0604030504040204" pitchFamily="50" charset="-128"/>
              </a:rPr>
              <a:t>暖房</a:t>
            </a:r>
            <a:endParaRPr lang="en-US" altLang="ja-JP" b="1" dirty="0" smtClean="0">
              <a:solidFill>
                <a:schemeClr val="bg1"/>
              </a:solidFill>
              <a:effectLst>
                <a:glow rad="254000">
                  <a:srgbClr val="FF6600"/>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45" name="直線コネクタ 44"/>
          <p:cNvCxnSpPr/>
          <p:nvPr/>
        </p:nvCxnSpPr>
        <p:spPr>
          <a:xfrm flipV="1">
            <a:off x="6503146" y="2551385"/>
            <a:ext cx="403637" cy="285867"/>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flipV="1">
            <a:off x="6893170" y="2562685"/>
            <a:ext cx="1583587" cy="1"/>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p:cNvSpPr txBox="1"/>
          <p:nvPr/>
        </p:nvSpPr>
        <p:spPr>
          <a:xfrm>
            <a:off x="6820135" y="2326003"/>
            <a:ext cx="2571539" cy="246221"/>
          </a:xfrm>
          <a:prstGeom prst="rect">
            <a:avLst/>
          </a:prstGeom>
          <a:noFill/>
        </p:spPr>
        <p:txBody>
          <a:bodyPr wrap="square" rtlCol="0" anchor="ctr">
            <a:spAutoFit/>
          </a:bodyPr>
          <a:lstStyle/>
          <a:p>
            <a:r>
              <a:rPr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トヨタ　</a:t>
            </a:r>
            <a:r>
              <a:rPr lang="en-US" altLang="ja-JP" sz="1000" b="1" dirty="0" smtClean="0">
                <a:latin typeface="メイリオ" panose="020B0604030504040204" pitchFamily="50" charset="-128"/>
                <a:ea typeface="メイリオ" panose="020B0604030504040204" pitchFamily="50" charset="-128"/>
                <a:cs typeface="メイリオ" panose="020B0604030504040204" pitchFamily="50" charset="-128"/>
              </a:rPr>
              <a:t>MIRAI</a:t>
            </a:r>
            <a:r>
              <a:rPr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（ミライ）</a:t>
            </a:r>
            <a:endParaRPr kumimoji="1" lang="ja-JP" altLang="en-US" sz="1000" b="1" dirty="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52" name="直線コネクタ 51"/>
          <p:cNvCxnSpPr/>
          <p:nvPr/>
        </p:nvCxnSpPr>
        <p:spPr>
          <a:xfrm flipV="1">
            <a:off x="8221652" y="3143835"/>
            <a:ext cx="617863" cy="277388"/>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flipV="1">
            <a:off x="6865683" y="3139194"/>
            <a:ext cx="1978503" cy="1"/>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4" name="テキスト ボックス 53"/>
          <p:cNvSpPr txBox="1"/>
          <p:nvPr/>
        </p:nvSpPr>
        <p:spPr>
          <a:xfrm>
            <a:off x="6834065" y="2785120"/>
            <a:ext cx="2571539" cy="400110"/>
          </a:xfrm>
          <a:prstGeom prst="rect">
            <a:avLst/>
          </a:prstGeom>
          <a:noFill/>
        </p:spPr>
        <p:txBody>
          <a:bodyPr wrap="square" rtlCol="0" anchor="ctr">
            <a:spAutoFit/>
          </a:bodyPr>
          <a:lstStyle/>
          <a:p>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ホンダ</a:t>
            </a:r>
            <a:r>
              <a:rPr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000" b="1" dirty="0" smtClean="0">
                <a:latin typeface="メイリオ" panose="020B0604030504040204" pitchFamily="50" charset="-128"/>
                <a:ea typeface="メイリオ" panose="020B0604030504040204" pitchFamily="50" charset="-128"/>
                <a:cs typeface="メイリオ" panose="020B0604030504040204" pitchFamily="50" charset="-128"/>
              </a:rPr>
              <a:t>CLARITY</a:t>
            </a:r>
            <a:r>
              <a:rPr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（クラリティ）</a:t>
            </a:r>
            <a:endParaRPr lang="en-US" altLang="ja-JP" sz="1000" b="1" dirty="0" smtClean="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1000" b="1" dirty="0" smtClean="0">
                <a:latin typeface="メイリオ" panose="020B0604030504040204" pitchFamily="50" charset="-128"/>
                <a:ea typeface="メイリオ" panose="020B0604030504040204" pitchFamily="50" charset="-128"/>
                <a:cs typeface="メイリオ" panose="020B0604030504040204" pitchFamily="50" charset="-128"/>
              </a:rPr>
              <a:t>FUELL CELL</a:t>
            </a:r>
            <a:endParaRPr kumimoji="1" lang="ja-JP" altLang="en-US" sz="1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0" name="テキスト ボックス 39"/>
          <p:cNvSpPr txBox="1"/>
          <p:nvPr/>
        </p:nvSpPr>
        <p:spPr>
          <a:xfrm>
            <a:off x="163776" y="101267"/>
            <a:ext cx="7172833" cy="323165"/>
          </a:xfrm>
          <a:prstGeom prst="rect">
            <a:avLst/>
          </a:prstGeom>
          <a:noFill/>
        </p:spPr>
        <p:txBody>
          <a:bodyPr wrap="square" rtlCol="0">
            <a:spAutoFit/>
          </a:bodyPr>
          <a:lstStyle/>
          <a:p>
            <a:r>
              <a:rPr lang="en-US" altLang="ja-JP" sz="1500" b="1" dirty="0">
                <a:latin typeface="メイリオ" panose="020B0604030504040204" pitchFamily="50" charset="-128"/>
                <a:ea typeface="メイリオ" panose="020B0604030504040204" pitchFamily="50" charset="-128"/>
                <a:cs typeface="メイリオ" panose="020B0604030504040204" pitchFamily="50" charset="-128"/>
              </a:rPr>
              <a:t>Ⅳ. </a:t>
            </a:r>
            <a:r>
              <a:rPr lang="ja-JP" altLang="en-US" sz="1500" b="1" dirty="0">
                <a:latin typeface="メイリオ" panose="020B0604030504040204" pitchFamily="50" charset="-128"/>
                <a:ea typeface="メイリオ" panose="020B0604030504040204" pitchFamily="50" charset="-128"/>
                <a:cs typeface="メイリオ" panose="020B0604030504040204" pitchFamily="50" charset="-128"/>
              </a:rPr>
              <a:t>神戸市の取組③ 「革新的技術開発の推進</a:t>
            </a:r>
            <a:r>
              <a:rPr lang="ja-JP" altLang="en-US" sz="1500" b="1"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500" b="1" dirty="0" smtClean="0">
                <a:ea typeface="メイリオ"/>
              </a:rPr>
              <a:t>（水素エネルギーの利用促進）</a:t>
            </a:r>
            <a:endParaRPr lang="en-US" altLang="ja-JP" sz="1500" b="1" dirty="0">
              <a:ea typeface="メイリオ"/>
            </a:endParaRPr>
          </a:p>
        </p:txBody>
      </p:sp>
    </p:spTree>
    <p:extLst>
      <p:ext uri="{BB962C8B-B14F-4D97-AF65-F5344CB8AC3E}">
        <p14:creationId xmlns:p14="http://schemas.microsoft.com/office/powerpoint/2010/main" val="28588954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19</a:t>
            </a:fld>
            <a:endParaRPr kumimoji="1" lang="ja-JP" altLang="en-US" sz="1800" dirty="0">
              <a:solidFill>
                <a:schemeClr val="tx1"/>
              </a:solidFill>
            </a:endParaRPr>
          </a:p>
        </p:txBody>
      </p:sp>
      <p:sp>
        <p:nvSpPr>
          <p:cNvPr id="13" name="テキスト ボックス 12"/>
          <p:cNvSpPr txBox="1"/>
          <p:nvPr/>
        </p:nvSpPr>
        <p:spPr>
          <a:xfrm>
            <a:off x="330200" y="424430"/>
            <a:ext cx="7379855" cy="523220"/>
          </a:xfrm>
          <a:prstGeom prst="rect">
            <a:avLst/>
          </a:prstGeom>
          <a:noFill/>
        </p:spPr>
        <p:txBody>
          <a:bodyPr wrap="square" rtlCol="0">
            <a:spAutoFit/>
          </a:bodyPr>
          <a:lstStyle/>
          <a:p>
            <a:r>
              <a:rPr lang="ja-JP" altLang="en-US" sz="2800" b="1" dirty="0" smtClean="0">
                <a:solidFill>
                  <a:srgbClr val="11A9D9"/>
                </a:solidFill>
                <a:ea typeface="メイリオ"/>
              </a:rPr>
              <a:t>エネファーム、ＦＣＶ</a:t>
            </a:r>
            <a:r>
              <a:rPr lang="ja-JP" altLang="en-US" sz="2800" b="1" dirty="0">
                <a:solidFill>
                  <a:srgbClr val="11A9D9"/>
                </a:solidFill>
                <a:ea typeface="メイリオ"/>
              </a:rPr>
              <a:t>の</a:t>
            </a:r>
            <a:r>
              <a:rPr lang="ja-JP" altLang="en-US" sz="2800" b="1" dirty="0" smtClean="0">
                <a:solidFill>
                  <a:srgbClr val="11A9D9"/>
                </a:solidFill>
                <a:ea typeface="メイリオ"/>
              </a:rPr>
              <a:t>普及促進</a:t>
            </a:r>
            <a:endParaRPr lang="en-US" altLang="ja-JP" sz="2800" b="1" dirty="0" smtClean="0">
              <a:solidFill>
                <a:srgbClr val="11A9D9"/>
              </a:solidFill>
              <a:ea typeface="メイリオ"/>
            </a:endParaRPr>
          </a:p>
        </p:txBody>
      </p:sp>
      <p:sp>
        <p:nvSpPr>
          <p:cNvPr id="19" name="正方形/長方形 18"/>
          <p:cNvSpPr/>
          <p:nvPr/>
        </p:nvSpPr>
        <p:spPr>
          <a:xfrm>
            <a:off x="5779655" y="4136296"/>
            <a:ext cx="3416896" cy="400110"/>
          </a:xfrm>
          <a:prstGeom prst="rect">
            <a:avLst/>
          </a:prstGeom>
          <a:noFill/>
        </p:spPr>
        <p:txBody>
          <a:bodyPr wrap="square" lIns="91440" tIns="45720" rIns="91440" bIns="45720">
            <a:spAutoFit/>
          </a:bodyPr>
          <a:lstStyle/>
          <a:p>
            <a:pPr algn="ctr">
              <a:lnSpc>
                <a:spcPct val="200000"/>
              </a:lnSpc>
            </a:pPr>
            <a:r>
              <a:rPr lang="en-US" altLang="ja-JP" sz="1000" b="1" dirty="0" smtClean="0">
                <a:ln w="1905"/>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00" b="1" dirty="0" smtClean="0">
                <a:ln w="1905"/>
                <a:latin typeface="メイリオ" panose="020B0604030504040204" pitchFamily="50" charset="-128"/>
                <a:ea typeface="メイリオ" panose="020B0604030504040204" pitchFamily="50" charset="-128"/>
                <a:cs typeface="メイリオ" panose="020B0604030504040204" pitchFamily="50" charset="-128"/>
              </a:rPr>
              <a:t>燃料</a:t>
            </a:r>
            <a:r>
              <a:rPr lang="ja-JP" altLang="en-US" sz="1000" b="1" dirty="0">
                <a:ln w="1905"/>
                <a:latin typeface="メイリオ" panose="020B0604030504040204" pitchFamily="50" charset="-128"/>
                <a:ea typeface="メイリオ" panose="020B0604030504040204" pitchFamily="50" charset="-128"/>
                <a:cs typeface="メイリオ" panose="020B0604030504040204" pitchFamily="50" charset="-128"/>
              </a:rPr>
              <a:t>電池普及促進</a:t>
            </a:r>
            <a:r>
              <a:rPr lang="ja-JP" altLang="en-US" sz="1000" b="1" dirty="0" smtClean="0">
                <a:ln w="1905"/>
                <a:latin typeface="メイリオ" panose="020B0604030504040204" pitchFamily="50" charset="-128"/>
                <a:ea typeface="メイリオ" panose="020B0604030504040204" pitchFamily="50" charset="-128"/>
                <a:cs typeface="メイリオ" panose="020B0604030504040204" pitchFamily="50" charset="-128"/>
              </a:rPr>
              <a:t>協会公表データより</a:t>
            </a:r>
            <a:endParaRPr lang="ja-JP" altLang="en-US" sz="1000" b="1" dirty="0">
              <a:ln w="1905"/>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線吹き出し 2 (枠付き) 20"/>
          <p:cNvSpPr/>
          <p:nvPr/>
        </p:nvSpPr>
        <p:spPr>
          <a:xfrm>
            <a:off x="6713528" y="2410639"/>
            <a:ext cx="2081743" cy="813832"/>
          </a:xfrm>
          <a:prstGeom prst="borderCallout2">
            <a:avLst>
              <a:gd name="adj1" fmla="val 11001"/>
              <a:gd name="adj2" fmla="val -480"/>
              <a:gd name="adj3" fmla="val 10223"/>
              <a:gd name="adj4" fmla="val -11962"/>
              <a:gd name="adj5" fmla="val 115310"/>
              <a:gd name="adj6" fmla="val -45974"/>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9"/>
          <p:cNvSpPr txBox="1">
            <a:spLocks noChangeArrowheads="1"/>
          </p:cNvSpPr>
          <p:nvPr/>
        </p:nvSpPr>
        <p:spPr bwMode="auto">
          <a:xfrm>
            <a:off x="6769873" y="2517848"/>
            <a:ext cx="2025397"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lgn="l"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lgn="l"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lnSpc>
                <a:spcPts val="1000"/>
              </a:lnSpc>
              <a:spcBef>
                <a:spcPct val="0"/>
              </a:spcBef>
              <a:spcAft>
                <a:spcPts val="600"/>
              </a:spcAft>
              <a:buFontTx/>
              <a:buNone/>
            </a:pPr>
            <a:r>
              <a:rPr lang="ja-JP" altLang="en-US" sz="1400" b="1"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神戸市</a:t>
            </a:r>
            <a:endParaRPr lang="en-US" altLang="ja-JP" sz="1400" b="1"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lnSpc>
                <a:spcPts val="1000"/>
              </a:lnSpc>
              <a:spcBef>
                <a:spcPct val="0"/>
              </a:spcBef>
              <a:spcAft>
                <a:spcPts val="600"/>
              </a:spcAft>
              <a:buFontTx/>
              <a:buNone/>
            </a:pPr>
            <a:r>
              <a:rPr lang="en-US" altLang="ja-JP" sz="1400" b="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20</a:t>
            </a:r>
            <a:r>
              <a:rPr lang="ja-JP" altLang="en-US" sz="1400" b="1"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政令</a:t>
            </a:r>
            <a:r>
              <a:rPr lang="ja-JP" altLang="en-US" sz="1400" b="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市中 </a:t>
            </a:r>
            <a:r>
              <a:rPr lang="ja-JP" altLang="en-US" sz="1400" b="1"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第２位</a:t>
            </a:r>
            <a:endParaRPr lang="en-US" altLang="ja-JP" sz="1400" b="1"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lnSpc>
                <a:spcPts val="1000"/>
              </a:lnSpc>
              <a:spcBef>
                <a:spcPct val="0"/>
              </a:spcBef>
              <a:spcAft>
                <a:spcPts val="600"/>
              </a:spcAft>
              <a:buFontTx/>
              <a:buNone/>
            </a:pPr>
            <a:r>
              <a:rPr lang="ja-JP" altLang="en-US" sz="1000" b="1"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（令和元年度末）</a:t>
            </a:r>
            <a:endParaRPr lang="ja-JP" altLang="en-US" sz="1000" b="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テキスト ボックス 27"/>
          <p:cNvSpPr txBox="1"/>
          <p:nvPr/>
        </p:nvSpPr>
        <p:spPr>
          <a:xfrm>
            <a:off x="148154" y="1098772"/>
            <a:ext cx="5631501" cy="400110"/>
          </a:xfrm>
          <a:prstGeom prst="rect">
            <a:avLst/>
          </a:prstGeom>
          <a:noFill/>
        </p:spPr>
        <p:txBody>
          <a:bodyPr wrap="square" rtlCol="0" anchor="ctr">
            <a:spAutoFit/>
          </a:bodyPr>
          <a:lstStyle/>
          <a:p>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○家庭のエネルギー見える化、省エネ促進事業</a:t>
            </a:r>
            <a:endParaRPr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テキスト ボックス 28"/>
          <p:cNvSpPr txBox="1"/>
          <p:nvPr/>
        </p:nvSpPr>
        <p:spPr>
          <a:xfrm>
            <a:off x="163777" y="4339789"/>
            <a:ext cx="4154133" cy="400110"/>
          </a:xfrm>
          <a:prstGeom prst="rect">
            <a:avLst/>
          </a:prstGeom>
          <a:noFill/>
        </p:spPr>
        <p:txBody>
          <a:bodyPr wrap="square" rtlCol="0" anchor="ctr">
            <a:spAutoFit/>
          </a:bodyPr>
          <a:lstStyle/>
          <a:p>
            <a:r>
              <a:rPr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○次世代自動車普及促進補助制度</a:t>
            </a:r>
            <a:endParaRPr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1" name="角丸四角形 30"/>
          <p:cNvSpPr/>
          <p:nvPr/>
        </p:nvSpPr>
        <p:spPr>
          <a:xfrm>
            <a:off x="630619" y="4739900"/>
            <a:ext cx="7756635" cy="1616563"/>
          </a:xfrm>
          <a:prstGeom prst="roundRect">
            <a:avLst>
              <a:gd name="adj" fmla="val 13370"/>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p>
        </p:txBody>
      </p:sp>
      <p:graphicFrame>
        <p:nvGraphicFramePr>
          <p:cNvPr id="34" name="表 33"/>
          <p:cNvGraphicFramePr>
            <a:graphicFrameLocks noGrp="1"/>
          </p:cNvGraphicFramePr>
          <p:nvPr>
            <p:extLst>
              <p:ext uri="{D42A27DB-BD31-4B8C-83A1-F6EECF244321}">
                <p14:modId xmlns:p14="http://schemas.microsoft.com/office/powerpoint/2010/main" val="1685876626"/>
              </p:ext>
            </p:extLst>
          </p:nvPr>
        </p:nvGraphicFramePr>
        <p:xfrm>
          <a:off x="686773" y="4912995"/>
          <a:ext cx="4085892" cy="1404000"/>
        </p:xfrm>
        <a:graphic>
          <a:graphicData uri="http://schemas.openxmlformats.org/drawingml/2006/table">
            <a:tbl>
              <a:tblPr firstRow="1" bandRow="1">
                <a:tableStyleId>{5940675A-B579-460E-94D1-54222C63F5DA}</a:tableStyleId>
              </a:tblPr>
              <a:tblGrid>
                <a:gridCol w="1411799">
                  <a:extLst>
                    <a:ext uri="{9D8B030D-6E8A-4147-A177-3AD203B41FA5}">
                      <a16:colId xmlns:a16="http://schemas.microsoft.com/office/drawing/2014/main" val="20000"/>
                    </a:ext>
                  </a:extLst>
                </a:gridCol>
                <a:gridCol w="2674093">
                  <a:extLst>
                    <a:ext uri="{9D8B030D-6E8A-4147-A177-3AD203B41FA5}">
                      <a16:colId xmlns:a16="http://schemas.microsoft.com/office/drawing/2014/main" val="20001"/>
                    </a:ext>
                  </a:extLst>
                </a:gridCol>
              </a:tblGrid>
              <a:tr h="447133">
                <a:tc>
                  <a:txBody>
                    <a:bodyPr/>
                    <a:lstStyle/>
                    <a:p>
                      <a:pPr algn="l"/>
                      <a:r>
                        <a:rPr kumimoji="1" lang="en-US" altLang="ja-JP" sz="1600" b="1" dirty="0" smtClean="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600" b="1" dirty="0" smtClean="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補助対象</a:t>
                      </a:r>
                      <a:r>
                        <a:rPr kumimoji="1" lang="en-US" altLang="ja-JP" sz="1600" b="1" dirty="0" smtClean="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600"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600" b="1" dirty="0" smtClean="0">
                          <a:latin typeface="メイリオ" panose="020B0604030504040204" pitchFamily="50" charset="-128"/>
                          <a:ea typeface="メイリオ" panose="020B0604030504040204" pitchFamily="50" charset="-128"/>
                          <a:cs typeface="メイリオ" panose="020B0604030504040204" pitchFamily="50" charset="-128"/>
                        </a:rPr>
                        <a:t>市内事業者　等</a:t>
                      </a:r>
                      <a:endParaRPr kumimoji="1" lang="en-US" altLang="ja-JP" sz="1600" b="1" dirty="0" smtClean="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956867">
                <a:tc>
                  <a:txBody>
                    <a:bodyPr/>
                    <a:lstStyle/>
                    <a:p>
                      <a:pPr algn="l"/>
                      <a:r>
                        <a:rPr kumimoji="1" lang="en-US" altLang="ja-JP" sz="1600" b="1" dirty="0" smtClean="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600" b="1" dirty="0" smtClean="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補助金額</a:t>
                      </a:r>
                      <a:r>
                        <a:rPr kumimoji="1" lang="en-US" altLang="ja-JP" sz="1600" b="1" dirty="0" smtClean="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600"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1" dirty="0" smtClean="0">
                          <a:latin typeface="メイリオ" panose="020B0604030504040204" pitchFamily="50" charset="-128"/>
                          <a:ea typeface="メイリオ" panose="020B0604030504040204" pitchFamily="50" charset="-128"/>
                          <a:cs typeface="メイリオ" panose="020B0604030504040204" pitchFamily="50" charset="-128"/>
                        </a:rPr>
                        <a:t>28.8</a:t>
                      </a:r>
                      <a:r>
                        <a:rPr kumimoji="1" lang="ja-JP" altLang="en-US" sz="1600" b="1"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600" b="1" dirty="0" smtClean="0">
                          <a:latin typeface="メイリオ" panose="020B0604030504040204" pitchFamily="50" charset="-128"/>
                          <a:ea typeface="メイリオ" panose="020B0604030504040204" pitchFamily="50" charset="-128"/>
                          <a:cs typeface="メイリオ" panose="020B0604030504040204" pitchFamily="50" charset="-128"/>
                        </a:rPr>
                        <a:t>52</a:t>
                      </a:r>
                      <a:r>
                        <a:rPr kumimoji="1" lang="ja-JP" altLang="en-US" sz="1600" b="1" dirty="0" smtClean="0">
                          <a:latin typeface="メイリオ" panose="020B0604030504040204" pitchFamily="50" charset="-128"/>
                          <a:ea typeface="メイリオ" panose="020B0604030504040204" pitchFamily="50" charset="-128"/>
                          <a:cs typeface="メイリオ" panose="020B0604030504040204" pitchFamily="50" charset="-128"/>
                        </a:rPr>
                        <a:t>万円</a:t>
                      </a:r>
                      <a:endParaRPr kumimoji="1" lang="en-US" altLang="ja-JP" sz="1600" b="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l"/>
                      <a:r>
                        <a:rPr kumimoji="1" lang="en-US" altLang="ja-JP" sz="1500" b="0" dirty="0" smtClean="0">
                          <a:latin typeface="メイリオ" panose="020B0604030504040204" pitchFamily="50" charset="-128"/>
                          <a:ea typeface="メイリオ" panose="020B0604030504040204" pitchFamily="50" charset="-128"/>
                          <a:cs typeface="メイリオ" panose="020B0604030504040204" pitchFamily="50" charset="-128"/>
                        </a:rPr>
                        <a:t>※FCV</a:t>
                      </a:r>
                      <a:r>
                        <a:rPr kumimoji="1" lang="ja-JP" altLang="en-US" sz="1500" b="0" dirty="0" smtClean="0">
                          <a:latin typeface="メイリオ" panose="020B0604030504040204" pitchFamily="50" charset="-128"/>
                          <a:ea typeface="メイリオ" panose="020B0604030504040204" pitchFamily="50" charset="-128"/>
                          <a:cs typeface="メイリオ" panose="020B0604030504040204" pitchFamily="50" charset="-128"/>
                        </a:rPr>
                        <a:t>購入の場合</a:t>
                      </a:r>
                      <a:endParaRPr kumimoji="1" lang="en-US" altLang="ja-JP" sz="1500" b="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l"/>
                      <a:r>
                        <a:rPr kumimoji="1" lang="en-US" altLang="ja-JP" sz="1500" b="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500" b="0" dirty="0" smtClean="0">
                          <a:latin typeface="メイリオ" panose="020B0604030504040204" pitchFamily="50" charset="-128"/>
                          <a:ea typeface="メイリオ" panose="020B0604030504040204" pitchFamily="50" charset="-128"/>
                          <a:cs typeface="メイリオ" panose="020B0604030504040204" pitchFamily="50" charset="-128"/>
                        </a:rPr>
                        <a:t>兵庫県との合計額</a:t>
                      </a:r>
                      <a:r>
                        <a:rPr kumimoji="1" lang="ja-JP" altLang="en-US" sz="1600" b="1" dirty="0" smtClean="0">
                          <a:latin typeface="メイリオ" panose="020B0604030504040204" pitchFamily="50" charset="-128"/>
                          <a:ea typeface="メイリオ" panose="020B0604030504040204" pitchFamily="50" charset="-128"/>
                          <a:cs typeface="メイリオ" panose="020B0604030504040204" pitchFamily="50" charset="-128"/>
                        </a:rPr>
                        <a:t>　　</a:t>
                      </a:r>
                      <a:endParaRPr kumimoji="1" lang="ja-JP" altLang="en-US" sz="1600" b="1"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38" name="正方形/長方形 37"/>
          <p:cNvSpPr/>
          <p:nvPr/>
        </p:nvSpPr>
        <p:spPr>
          <a:xfrm>
            <a:off x="7757355" y="1594850"/>
            <a:ext cx="1318307" cy="430887"/>
          </a:xfrm>
          <a:prstGeom prst="rect">
            <a:avLst/>
          </a:prstGeom>
          <a:noFill/>
        </p:spPr>
        <p:txBody>
          <a:bodyPr wrap="square" lIns="91440" tIns="45720" rIns="91440" bIns="45720">
            <a:spAutoFit/>
          </a:bodyPr>
          <a:lstStyle/>
          <a:p>
            <a:pPr algn="ctr">
              <a:lnSpc>
                <a:spcPct val="200000"/>
              </a:lnSpc>
            </a:pPr>
            <a:r>
              <a:rPr lang="ja-JP" altLang="en-US" sz="1100" b="1" dirty="0" smtClean="0">
                <a:ln w="1905"/>
                <a:latin typeface="メイリオ" panose="020B0604030504040204" pitchFamily="50" charset="-128"/>
                <a:ea typeface="メイリオ" panose="020B0604030504040204" pitchFamily="50" charset="-128"/>
                <a:cs typeface="メイリオ" panose="020B0604030504040204" pitchFamily="50" charset="-128"/>
              </a:rPr>
              <a:t>単位（台）</a:t>
            </a:r>
            <a:endParaRPr lang="ja-JP" altLang="en-US" sz="1100" b="1" dirty="0">
              <a:ln w="1905"/>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テキスト ボックス 38"/>
          <p:cNvSpPr txBox="1"/>
          <p:nvPr/>
        </p:nvSpPr>
        <p:spPr>
          <a:xfrm>
            <a:off x="5551261" y="1372417"/>
            <a:ext cx="2708965" cy="338554"/>
          </a:xfrm>
          <a:prstGeom prst="rect">
            <a:avLst/>
          </a:prstGeom>
          <a:noFill/>
        </p:spPr>
        <p:txBody>
          <a:bodyPr wrap="square" rtlCol="0" anchor="ctr">
            <a:spAutoFit/>
          </a:bodyPr>
          <a:lstStyle/>
          <a:p>
            <a:pPr algn="ctr"/>
            <a:r>
              <a:rPr lang="ja-JP" altLang="en-US" sz="1600" b="1" dirty="0" smtClean="0">
                <a:latin typeface="メイリオ" panose="020B0604030504040204" pitchFamily="50" charset="-128"/>
                <a:ea typeface="メイリオ" panose="020B0604030504040204" pitchFamily="50" charset="-128"/>
                <a:cs typeface="メイリオ" panose="020B0604030504040204" pitchFamily="50" charset="-128"/>
              </a:rPr>
              <a:t>＜エネファーム普及状況＞</a:t>
            </a:r>
            <a:endParaRPr lang="en-US" altLang="ja-JP" sz="16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3194" y="4880605"/>
            <a:ext cx="4110371" cy="1381263"/>
          </a:xfrm>
          <a:prstGeom prst="rect">
            <a:avLst/>
          </a:prstGeom>
        </p:spPr>
      </p:pic>
      <p:sp>
        <p:nvSpPr>
          <p:cNvPr id="40" name="正方形/長方形 39"/>
          <p:cNvSpPr/>
          <p:nvPr/>
        </p:nvSpPr>
        <p:spPr>
          <a:xfrm>
            <a:off x="4824337" y="6243308"/>
            <a:ext cx="3778383" cy="415498"/>
          </a:xfrm>
          <a:prstGeom prst="rect">
            <a:avLst/>
          </a:prstGeom>
          <a:noFill/>
        </p:spPr>
        <p:txBody>
          <a:bodyPr wrap="square" lIns="91440" tIns="45720" rIns="91440" bIns="45720">
            <a:spAutoFit/>
          </a:bodyPr>
          <a:lstStyle/>
          <a:p>
            <a:pPr algn="ctr">
              <a:lnSpc>
                <a:spcPct val="200000"/>
              </a:lnSpc>
            </a:pPr>
            <a:r>
              <a:rPr lang="en-US" altLang="ja-JP" sz="1050" b="1" dirty="0" smtClean="0">
                <a:ln w="1905"/>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50" b="1" dirty="0" smtClean="0">
                <a:ln w="1905"/>
                <a:latin typeface="メイリオ" panose="020B0604030504040204" pitchFamily="50" charset="-128"/>
                <a:ea typeface="メイリオ" panose="020B0604030504040204" pitchFamily="50" charset="-128"/>
                <a:cs typeface="メイリオ" panose="020B0604030504040204" pitchFamily="50" charset="-128"/>
              </a:rPr>
              <a:t>補助対象や金額は、令和</a:t>
            </a:r>
            <a:r>
              <a:rPr lang="en-US" altLang="ja-JP" sz="1050" b="1" dirty="0" smtClean="0">
                <a:ln w="1905"/>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050" b="1" dirty="0" smtClean="0">
                <a:ln w="1905"/>
                <a:latin typeface="メイリオ" panose="020B0604030504040204" pitchFamily="50" charset="-128"/>
                <a:ea typeface="メイリオ" panose="020B0604030504040204" pitchFamily="50" charset="-128"/>
                <a:cs typeface="メイリオ" panose="020B0604030504040204" pitchFamily="50" charset="-128"/>
              </a:rPr>
              <a:t>年度の内容です。</a:t>
            </a:r>
            <a:endParaRPr lang="ja-JP" altLang="en-US" sz="1050" b="1" dirty="0">
              <a:ln w="1905"/>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正方形/長方形 24"/>
          <p:cNvSpPr/>
          <p:nvPr/>
        </p:nvSpPr>
        <p:spPr>
          <a:xfrm>
            <a:off x="1669356" y="3956676"/>
            <a:ext cx="3778383" cy="415498"/>
          </a:xfrm>
          <a:prstGeom prst="rect">
            <a:avLst/>
          </a:prstGeom>
          <a:noFill/>
        </p:spPr>
        <p:txBody>
          <a:bodyPr wrap="square" lIns="91440" tIns="45720" rIns="91440" bIns="45720">
            <a:spAutoFit/>
          </a:bodyPr>
          <a:lstStyle/>
          <a:p>
            <a:pPr algn="ctr">
              <a:lnSpc>
                <a:spcPct val="200000"/>
              </a:lnSpc>
            </a:pPr>
            <a:r>
              <a:rPr lang="en-US" altLang="ja-JP" sz="1050" b="1" dirty="0" smtClean="0">
                <a:ln w="1905"/>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50" b="1" dirty="0" smtClean="0">
                <a:ln w="1905"/>
                <a:latin typeface="メイリオ" panose="020B0604030504040204" pitchFamily="50" charset="-128"/>
                <a:ea typeface="メイリオ" panose="020B0604030504040204" pitchFamily="50" charset="-128"/>
                <a:cs typeface="メイリオ" panose="020B0604030504040204" pitchFamily="50" charset="-128"/>
              </a:rPr>
              <a:t>補助対象や金額は、令和</a:t>
            </a:r>
            <a:r>
              <a:rPr lang="en-US" altLang="ja-JP" sz="1050" b="1" dirty="0" smtClean="0">
                <a:ln w="1905"/>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050" b="1" dirty="0" smtClean="0">
                <a:ln w="1905"/>
                <a:latin typeface="メイリオ" panose="020B0604030504040204" pitchFamily="50" charset="-128"/>
                <a:ea typeface="メイリオ" panose="020B0604030504040204" pitchFamily="50" charset="-128"/>
                <a:cs typeface="メイリオ" panose="020B0604030504040204" pitchFamily="50" charset="-128"/>
              </a:rPr>
              <a:t>年度の内容です。</a:t>
            </a:r>
            <a:endParaRPr lang="ja-JP" altLang="en-US" sz="1050" b="1" dirty="0">
              <a:ln w="1905"/>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角丸四角形 25"/>
          <p:cNvSpPr/>
          <p:nvPr/>
        </p:nvSpPr>
        <p:spPr>
          <a:xfrm>
            <a:off x="666451" y="1509226"/>
            <a:ext cx="4138809" cy="2528219"/>
          </a:xfrm>
          <a:prstGeom prst="roundRect">
            <a:avLst>
              <a:gd name="adj" fmla="val 9519"/>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p>
        </p:txBody>
      </p:sp>
      <p:graphicFrame>
        <p:nvGraphicFramePr>
          <p:cNvPr id="24" name="表 23"/>
          <p:cNvGraphicFramePr>
            <a:graphicFrameLocks noGrp="1"/>
          </p:cNvGraphicFramePr>
          <p:nvPr>
            <p:extLst/>
          </p:nvPr>
        </p:nvGraphicFramePr>
        <p:xfrm>
          <a:off x="583717" y="1520733"/>
          <a:ext cx="4067759" cy="1676400"/>
        </p:xfrm>
        <a:graphic>
          <a:graphicData uri="http://schemas.openxmlformats.org/drawingml/2006/table">
            <a:tbl>
              <a:tblPr firstRow="1" bandRow="1">
                <a:tableStyleId>{5940675A-B579-460E-94D1-54222C63F5DA}</a:tableStyleId>
              </a:tblPr>
              <a:tblGrid>
                <a:gridCol w="1444770">
                  <a:extLst>
                    <a:ext uri="{9D8B030D-6E8A-4147-A177-3AD203B41FA5}">
                      <a16:colId xmlns:a16="http://schemas.microsoft.com/office/drawing/2014/main" val="20000"/>
                    </a:ext>
                  </a:extLst>
                </a:gridCol>
                <a:gridCol w="2622989">
                  <a:extLst>
                    <a:ext uri="{9D8B030D-6E8A-4147-A177-3AD203B41FA5}">
                      <a16:colId xmlns:a16="http://schemas.microsoft.com/office/drawing/2014/main" val="20001"/>
                    </a:ext>
                  </a:extLst>
                </a:gridCol>
              </a:tblGrid>
              <a:tr h="735873">
                <a:tc>
                  <a:txBody>
                    <a:bodyPr/>
                    <a:lstStyle/>
                    <a:p>
                      <a:pPr algn="l"/>
                      <a:r>
                        <a:rPr kumimoji="1" lang="en-US" altLang="ja-JP" sz="1400" b="1" dirty="0" smtClean="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400" b="1" dirty="0" smtClean="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補助対象</a:t>
                      </a:r>
                      <a:r>
                        <a:rPr kumimoji="1" lang="en-US" altLang="ja-JP" sz="1400" b="1" dirty="0" smtClean="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400"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400" b="1" dirty="0" smtClean="0">
                          <a:latin typeface="メイリオ" panose="020B0604030504040204" pitchFamily="50" charset="-128"/>
                          <a:ea typeface="メイリオ" panose="020B0604030504040204" pitchFamily="50" charset="-128"/>
                          <a:cs typeface="メイリオ" panose="020B0604030504040204" pitchFamily="50" charset="-128"/>
                        </a:rPr>
                        <a:t>市内の住宅にＨＥＭ</a:t>
                      </a:r>
                      <a:r>
                        <a:rPr kumimoji="1" lang="en-US" altLang="ja-JP" sz="1400" b="1" dirty="0" smtClean="0">
                          <a:latin typeface="メイリオ" panose="020B0604030504040204" pitchFamily="50" charset="-128"/>
                          <a:ea typeface="メイリオ" panose="020B0604030504040204" pitchFamily="50" charset="-128"/>
                          <a:cs typeface="メイリオ" panose="020B0604030504040204" pitchFamily="50" charset="-128"/>
                        </a:rPr>
                        <a:t>S</a:t>
                      </a:r>
                      <a:r>
                        <a:rPr kumimoji="1" lang="ja-JP" altLang="en-US" sz="1400" b="1" dirty="0" smtClean="0">
                          <a:latin typeface="メイリオ" panose="020B0604030504040204" pitchFamily="50" charset="-128"/>
                          <a:ea typeface="メイリオ" panose="020B0604030504040204" pitchFamily="50" charset="-128"/>
                          <a:cs typeface="メイリオ" panose="020B0604030504040204" pitchFamily="50" charset="-128"/>
                        </a:rPr>
                        <a:t>（ホーム･エネルギー･マネジメントシステム）機器と、エネファームを同時設置する個人</a:t>
                      </a:r>
                      <a:endParaRPr kumimoji="1" lang="en-US" altLang="ja-JP" sz="1400" b="1" dirty="0" smtClean="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615276">
                <a:tc>
                  <a:txBody>
                    <a:bodyPr/>
                    <a:lstStyle/>
                    <a:p>
                      <a:pPr algn="l"/>
                      <a:r>
                        <a:rPr kumimoji="1" lang="en-US" altLang="ja-JP" sz="1400" b="1" dirty="0" smtClean="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400" b="1" dirty="0" smtClean="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補助金額</a:t>
                      </a:r>
                      <a:r>
                        <a:rPr kumimoji="1" lang="en-US" altLang="ja-JP" sz="1400" b="1" dirty="0" smtClean="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400"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kumimoji="1" lang="en-US" altLang="ja-JP" sz="14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gn="l"/>
                      <a:r>
                        <a:rPr kumimoji="1" lang="en-US" altLang="ja-JP" sz="1400" b="1" dirty="0" smtClean="0">
                          <a:latin typeface="メイリオ" panose="020B0604030504040204" pitchFamily="50" charset="-128"/>
                          <a:ea typeface="メイリオ" panose="020B0604030504040204" pitchFamily="50" charset="-128"/>
                          <a:cs typeface="メイリオ" panose="020B0604030504040204" pitchFamily="50" charset="-128"/>
                        </a:rPr>
                        <a:t>3</a:t>
                      </a:r>
                      <a:r>
                        <a:rPr kumimoji="1" lang="ja-JP" altLang="en-US" sz="1400" b="1" dirty="0" smtClean="0">
                          <a:latin typeface="メイリオ" panose="020B0604030504040204" pitchFamily="50" charset="-128"/>
                          <a:ea typeface="メイリオ" panose="020B0604030504040204" pitchFamily="50" charset="-128"/>
                          <a:cs typeface="メイリオ" panose="020B0604030504040204" pitchFamily="50" charset="-128"/>
                        </a:rPr>
                        <a:t>万円（定額）</a:t>
                      </a:r>
                      <a:r>
                        <a:rPr kumimoji="1" lang="en-US" altLang="ja-JP" sz="1400" b="1" dirty="0" smtClean="0">
                          <a:latin typeface="メイリオ" panose="020B0604030504040204" pitchFamily="50" charset="-128"/>
                          <a:ea typeface="メイリオ" panose="020B0604030504040204" pitchFamily="50" charset="-128"/>
                          <a:cs typeface="メイリオ" panose="020B0604030504040204" pitchFamily="50" charset="-128"/>
                        </a:rPr>
                        <a:t>200</a:t>
                      </a:r>
                      <a:r>
                        <a:rPr kumimoji="1" lang="ja-JP" altLang="en-US" sz="1400" b="1" dirty="0" smtClean="0">
                          <a:latin typeface="メイリオ" panose="020B0604030504040204" pitchFamily="50" charset="-128"/>
                          <a:ea typeface="メイリオ" panose="020B0604030504040204" pitchFamily="50" charset="-128"/>
                          <a:cs typeface="メイリオ" panose="020B0604030504040204" pitchFamily="50" charset="-128"/>
                        </a:rPr>
                        <a:t>件　</a:t>
                      </a:r>
                      <a:endParaRPr kumimoji="1" lang="en-US" altLang="ja-JP" sz="14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gn="l"/>
                      <a:r>
                        <a:rPr kumimoji="1" lang="ja-JP" altLang="en-US" sz="1400" b="1" dirty="0" smtClean="0">
                          <a:latin typeface="メイリオ" panose="020B0604030504040204" pitchFamily="50" charset="-128"/>
                          <a:ea typeface="メイリオ" panose="020B0604030504040204" pitchFamily="50" charset="-128"/>
                          <a:cs typeface="メイリオ" panose="020B0604030504040204" pitchFamily="50" charset="-128"/>
                        </a:rPr>
                        <a:t>　</a:t>
                      </a:r>
                      <a:endPar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32" name="テキスト ボックス 31"/>
          <p:cNvSpPr txBox="1"/>
          <p:nvPr/>
        </p:nvSpPr>
        <p:spPr>
          <a:xfrm>
            <a:off x="163776" y="101267"/>
            <a:ext cx="7172833" cy="323165"/>
          </a:xfrm>
          <a:prstGeom prst="rect">
            <a:avLst/>
          </a:prstGeom>
          <a:noFill/>
        </p:spPr>
        <p:txBody>
          <a:bodyPr wrap="square" rtlCol="0">
            <a:spAutoFit/>
          </a:bodyPr>
          <a:lstStyle/>
          <a:p>
            <a:r>
              <a:rPr lang="en-US" altLang="ja-JP" sz="1500" b="1" dirty="0">
                <a:latin typeface="メイリオ" panose="020B0604030504040204" pitchFamily="50" charset="-128"/>
                <a:ea typeface="メイリオ" panose="020B0604030504040204" pitchFamily="50" charset="-128"/>
                <a:cs typeface="メイリオ" panose="020B0604030504040204" pitchFamily="50" charset="-128"/>
              </a:rPr>
              <a:t>Ⅳ. </a:t>
            </a:r>
            <a:r>
              <a:rPr lang="ja-JP" altLang="en-US" sz="1500" b="1" dirty="0">
                <a:latin typeface="メイリオ" panose="020B0604030504040204" pitchFamily="50" charset="-128"/>
                <a:ea typeface="メイリオ" panose="020B0604030504040204" pitchFamily="50" charset="-128"/>
                <a:cs typeface="メイリオ" panose="020B0604030504040204" pitchFamily="50" charset="-128"/>
              </a:rPr>
              <a:t>神戸市の取組③ 「革新的技術開発の推進</a:t>
            </a:r>
            <a:r>
              <a:rPr lang="ja-JP" altLang="en-US" sz="1500" b="1"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500" b="1" dirty="0" smtClean="0">
                <a:ea typeface="メイリオ"/>
              </a:rPr>
              <a:t>（水素エネルギーの利用促進）</a:t>
            </a:r>
            <a:endParaRPr lang="en-US" altLang="ja-JP" sz="1500" b="1" dirty="0">
              <a:ea typeface="メイリオ"/>
            </a:endParaRPr>
          </a:p>
        </p:txBody>
      </p:sp>
      <p:sp>
        <p:nvSpPr>
          <p:cNvPr id="2" name="テキスト ボックス 1"/>
          <p:cNvSpPr txBox="1"/>
          <p:nvPr/>
        </p:nvSpPr>
        <p:spPr>
          <a:xfrm>
            <a:off x="672875" y="3115191"/>
            <a:ext cx="4085892" cy="646331"/>
          </a:xfrm>
          <a:prstGeom prst="rect">
            <a:avLst/>
          </a:prstGeom>
          <a:noFill/>
        </p:spPr>
        <p:txBody>
          <a:bodyPr wrap="square" rtlCol="0">
            <a:spAutoFit/>
          </a:bodyPr>
          <a:lstStyle/>
          <a:p>
            <a:r>
              <a:rPr lang="en-US" altLang="ja-JP" sz="1200" b="1" dirty="0" smtClean="0">
                <a:latin typeface="メイリオ" panose="020B0604030504040204" pitchFamily="50" charset="-128"/>
                <a:ea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rPr>
              <a:t>エネファームを設置した市民に対して、</a:t>
            </a:r>
            <a:r>
              <a:rPr lang="ja-JP" altLang="en-US" sz="1200" b="1" dirty="0" smtClean="0">
                <a:latin typeface="メイリオ" panose="020B0604030504040204" pitchFamily="50" charset="-128"/>
                <a:ea typeface="メイリオ" panose="020B0604030504040204" pitchFamily="50" charset="-128"/>
              </a:rPr>
              <a:t>スマートフォンアプリ「</a:t>
            </a:r>
            <a:r>
              <a:rPr lang="ja-JP" altLang="en-US" sz="1200" b="1" dirty="0">
                <a:latin typeface="メイリオ" panose="020B0604030504040204" pitchFamily="50" charset="-128"/>
                <a:ea typeface="メイリオ" panose="020B0604030504040204" pitchFamily="50" charset="-128"/>
              </a:rPr>
              <a:t>イイことぐるぐる」でポイント（ </a:t>
            </a:r>
            <a:r>
              <a:rPr lang="en-US" altLang="ja-JP" sz="1200" b="1" dirty="0">
                <a:latin typeface="メイリオ" panose="020B0604030504040204" pitchFamily="50" charset="-128"/>
                <a:ea typeface="メイリオ" panose="020B0604030504040204" pitchFamily="50" charset="-128"/>
              </a:rPr>
              <a:t>5,000 </a:t>
            </a:r>
            <a:r>
              <a:rPr lang="ja-JP" altLang="en-US" sz="1200" b="1" dirty="0">
                <a:latin typeface="メイリオ" panose="020B0604030504040204" pitchFamily="50" charset="-128"/>
                <a:ea typeface="メイリオ" panose="020B0604030504040204" pitchFamily="50" charset="-128"/>
              </a:rPr>
              <a:t>円 分</a:t>
            </a:r>
            <a:r>
              <a:rPr lang="ja-JP" altLang="en-US" sz="1200" b="1" dirty="0" smtClean="0">
                <a:latin typeface="メイリオ" panose="020B0604030504040204" pitchFamily="50" charset="-128"/>
                <a:ea typeface="メイリオ" panose="020B0604030504040204" pitchFamily="50" charset="-128"/>
              </a:rPr>
              <a:t>／件</a:t>
            </a:r>
            <a:r>
              <a:rPr lang="ja-JP" altLang="en-US" sz="1200" b="1" dirty="0">
                <a:latin typeface="メイリオ" panose="020B0604030504040204" pitchFamily="50" charset="-128"/>
                <a:ea typeface="メイリオ" panose="020B0604030504040204" pitchFamily="50" charset="-128"/>
              </a:rPr>
              <a:t>）を付与</a:t>
            </a:r>
            <a:endParaRPr kumimoji="1" lang="ja-JP" altLang="en-US" sz="1200" b="1" dirty="0">
              <a:latin typeface="メイリオ" panose="020B0604030504040204" pitchFamily="50" charset="-128"/>
              <a:ea typeface="メイリオ" panose="020B0604030504040204" pitchFamily="50" charset="-128"/>
            </a:endParaRPr>
          </a:p>
        </p:txBody>
      </p:sp>
      <p:pic>
        <p:nvPicPr>
          <p:cNvPr id="3" name="図 2"/>
          <p:cNvPicPr>
            <a:picLocks noChangeAspect="1"/>
          </p:cNvPicPr>
          <p:nvPr/>
        </p:nvPicPr>
        <p:blipFill>
          <a:blip r:embed="rId4"/>
          <a:stretch>
            <a:fillRect/>
          </a:stretch>
        </p:blipFill>
        <p:spPr>
          <a:xfrm>
            <a:off x="5009326" y="1541694"/>
            <a:ext cx="3785944" cy="2676376"/>
          </a:xfrm>
          <a:prstGeom prst="rect">
            <a:avLst/>
          </a:prstGeom>
        </p:spPr>
      </p:pic>
    </p:spTree>
    <p:extLst>
      <p:ext uri="{BB962C8B-B14F-4D97-AF65-F5344CB8AC3E}">
        <p14:creationId xmlns:p14="http://schemas.microsoft.com/office/powerpoint/2010/main" val="10840063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003" y="3512885"/>
            <a:ext cx="3659851" cy="2544980"/>
          </a:xfrm>
          <a:prstGeom prst="rect">
            <a:avLst/>
          </a:prstGeom>
        </p:spPr>
      </p:pic>
      <p:sp>
        <p:nvSpPr>
          <p:cNvPr id="79" name="正方形/長方形 78"/>
          <p:cNvSpPr/>
          <p:nvPr/>
        </p:nvSpPr>
        <p:spPr>
          <a:xfrm>
            <a:off x="869946" y="1304033"/>
            <a:ext cx="3153965" cy="769441"/>
          </a:xfrm>
          <a:prstGeom prst="rect">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太陽 50"/>
          <p:cNvSpPr/>
          <p:nvPr/>
        </p:nvSpPr>
        <p:spPr>
          <a:xfrm>
            <a:off x="2230903" y="3002860"/>
            <a:ext cx="432048" cy="419853"/>
          </a:xfrm>
          <a:prstGeom prst="sun">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テキスト ボックス 74"/>
          <p:cNvSpPr txBox="1"/>
          <p:nvPr/>
        </p:nvSpPr>
        <p:spPr>
          <a:xfrm>
            <a:off x="330200" y="424430"/>
            <a:ext cx="7379855" cy="523220"/>
          </a:xfrm>
          <a:prstGeom prst="rect">
            <a:avLst/>
          </a:prstGeom>
          <a:noFill/>
        </p:spPr>
        <p:txBody>
          <a:bodyPr wrap="square" rtlCol="0">
            <a:spAutoFit/>
          </a:bodyPr>
          <a:lstStyle/>
          <a:p>
            <a:r>
              <a:rPr lang="ja-JP" altLang="en-US" sz="2800" b="1" dirty="0" smtClean="0">
                <a:solidFill>
                  <a:srgbClr val="11A9D9"/>
                </a:solidFill>
                <a:ea typeface="メイリオ"/>
              </a:rPr>
              <a:t>水素ステーションの整備</a:t>
            </a:r>
            <a:endParaRPr lang="en-US" altLang="ja-JP" sz="2800" b="1" dirty="0" smtClean="0">
              <a:solidFill>
                <a:srgbClr val="11A9D9"/>
              </a:solidFill>
              <a:ea typeface="メイリオ"/>
            </a:endParaRPr>
          </a:p>
        </p:txBody>
      </p:sp>
      <p:sp>
        <p:nvSpPr>
          <p:cNvPr id="77" name="正方形/長方形 76"/>
          <p:cNvSpPr/>
          <p:nvPr/>
        </p:nvSpPr>
        <p:spPr>
          <a:xfrm>
            <a:off x="5015909" y="1319427"/>
            <a:ext cx="2965451" cy="769441"/>
          </a:xfrm>
          <a:prstGeom prst="rect">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テキスト ボックス 77"/>
          <p:cNvSpPr txBox="1"/>
          <p:nvPr/>
        </p:nvSpPr>
        <p:spPr>
          <a:xfrm>
            <a:off x="5056382" y="1338472"/>
            <a:ext cx="2851004" cy="769441"/>
          </a:xfrm>
          <a:prstGeom prst="rect">
            <a:avLst/>
          </a:prstGeom>
          <a:noFill/>
        </p:spPr>
        <p:txBody>
          <a:bodyPr wrap="square" rtlCol="0">
            <a:spAutoFit/>
          </a:bodyPr>
          <a:lstStyle/>
          <a:p>
            <a:pPr algn="ctr"/>
            <a:r>
              <a:rPr lang="ja-JP" altLang="en-US" sz="2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神戸七宮</a:t>
            </a:r>
            <a:endParaRPr lang="en-US" altLang="ja-JP" sz="2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2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水素ステーション</a:t>
            </a:r>
            <a:endParaRPr kumimoji="1" lang="ja-JP" altLang="en-US" sz="2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0" name="テキスト ボックス 79"/>
          <p:cNvSpPr txBox="1"/>
          <p:nvPr/>
        </p:nvSpPr>
        <p:spPr>
          <a:xfrm>
            <a:off x="330200" y="1332169"/>
            <a:ext cx="4151085" cy="769441"/>
          </a:xfrm>
          <a:prstGeom prst="rect">
            <a:avLst/>
          </a:prstGeom>
          <a:noFill/>
        </p:spPr>
        <p:txBody>
          <a:bodyPr wrap="square" rtlCol="0">
            <a:spAutoFit/>
          </a:bodyPr>
          <a:lstStyle/>
          <a:p>
            <a:pPr algn="ctr"/>
            <a:r>
              <a:rPr lang="ja-JP" altLang="en-US" sz="2200" b="1" dirty="0" smtClean="0">
                <a:solidFill>
                  <a:schemeClr val="bg1"/>
                </a:solidFill>
                <a:ea typeface="メイリオ"/>
              </a:rPr>
              <a:t>こうべ再エネ水素</a:t>
            </a:r>
            <a:endParaRPr lang="en-US" altLang="ja-JP" sz="2200" b="1" dirty="0" smtClean="0">
              <a:solidFill>
                <a:schemeClr val="bg1"/>
              </a:solidFill>
              <a:ea typeface="メイリオ"/>
            </a:endParaRPr>
          </a:p>
          <a:p>
            <a:pPr algn="ctr"/>
            <a:r>
              <a:rPr lang="ja-JP" altLang="en-US" sz="2200" b="1" dirty="0">
                <a:solidFill>
                  <a:schemeClr val="bg1"/>
                </a:solidFill>
                <a:ea typeface="メイリオ"/>
              </a:rPr>
              <a:t>ステーション</a:t>
            </a:r>
            <a:endParaRPr lang="en-US" altLang="ja-JP" sz="2200" b="1" dirty="0" smtClean="0">
              <a:solidFill>
                <a:schemeClr val="bg1"/>
              </a:solidFill>
              <a:ea typeface="メイリオ"/>
            </a:endParaRPr>
          </a:p>
        </p:txBody>
      </p:sp>
      <p:pic>
        <p:nvPicPr>
          <p:cNvPr id="3" name="図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1155" y="2991043"/>
            <a:ext cx="3533355" cy="2959563"/>
          </a:xfrm>
          <a:prstGeom prst="rect">
            <a:avLst/>
          </a:prstGeom>
        </p:spPr>
      </p:pic>
      <p:sp>
        <p:nvSpPr>
          <p:cNvPr id="82" name="正方形/長方形 81"/>
          <p:cNvSpPr/>
          <p:nvPr/>
        </p:nvSpPr>
        <p:spPr>
          <a:xfrm>
            <a:off x="5360085" y="1953999"/>
            <a:ext cx="2942515" cy="1202244"/>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nSpc>
                <a:spcPts val="2100"/>
              </a:lnSpc>
            </a:pPr>
            <a:r>
              <a:rPr lang="ja-JP" altLang="en-US" sz="1400" b="1" dirty="0" smtClean="0">
                <a:latin typeface="メイリオ" panose="020B0604030504040204" pitchFamily="50" charset="-128"/>
                <a:ea typeface="メイリオ" panose="020B0604030504040204" pitchFamily="50" charset="-128"/>
                <a:cs typeface="メイリオ" panose="020B0604030504040204" pitchFamily="50" charset="-128"/>
              </a:rPr>
              <a:t>所 在  地</a:t>
            </a:r>
            <a:r>
              <a:rPr kumimoji="1" lang="ja-JP" altLang="en-US" sz="1400" b="1" dirty="0" smtClean="0">
                <a:latin typeface="メイリオ" panose="020B0604030504040204" pitchFamily="50" charset="-128"/>
                <a:ea typeface="メイリオ" panose="020B0604030504040204" pitchFamily="50" charset="-128"/>
                <a:cs typeface="メイリオ" panose="020B0604030504040204" pitchFamily="50" charset="-128"/>
              </a:rPr>
              <a:t>：　兵庫区七宮町</a:t>
            </a:r>
            <a:endParaRPr kumimoji="1" lang="en-US" altLang="ja-JP" sz="14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nSpc>
                <a:spcPts val="2100"/>
              </a:lnSpc>
            </a:pPr>
            <a:r>
              <a:rPr lang="ja-JP" altLang="en-US" sz="1400" b="1" dirty="0" smtClean="0">
                <a:latin typeface="メイリオ" panose="020B0604030504040204" pitchFamily="50" charset="-128"/>
                <a:ea typeface="メイリオ" panose="020B0604030504040204" pitchFamily="50" charset="-128"/>
                <a:cs typeface="メイリオ" panose="020B0604030504040204" pitchFamily="50" charset="-128"/>
              </a:rPr>
              <a:t>営業</a:t>
            </a: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開始</a:t>
            </a:r>
            <a:r>
              <a:rPr kumimoji="1" lang="ja-JP" altLang="en-US" sz="1400" b="1" dirty="0" smtClean="0">
                <a:latin typeface="メイリオ" panose="020B0604030504040204" pitchFamily="50" charset="-128"/>
                <a:ea typeface="メイリオ" panose="020B0604030504040204" pitchFamily="50" charset="-128"/>
                <a:cs typeface="メイリオ" panose="020B0604030504040204" pitchFamily="50" charset="-128"/>
              </a:rPr>
              <a:t>：　平成</a:t>
            </a:r>
            <a:r>
              <a:rPr kumimoji="1" lang="en-US" altLang="ja-JP" sz="1400" b="1" dirty="0" smtClean="0">
                <a:latin typeface="メイリオ" panose="020B0604030504040204" pitchFamily="50" charset="-128"/>
                <a:ea typeface="メイリオ" panose="020B0604030504040204" pitchFamily="50" charset="-128"/>
                <a:cs typeface="メイリオ" panose="020B0604030504040204" pitchFamily="50" charset="-128"/>
              </a:rPr>
              <a:t>29</a:t>
            </a:r>
            <a:r>
              <a:rPr kumimoji="1" lang="ja-JP" altLang="en-US" sz="1400" b="1" dirty="0" smtClean="0">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sz="1400" b="1" dirty="0" smtClean="0">
                <a:latin typeface="メイリオ" panose="020B0604030504040204" pitchFamily="50" charset="-128"/>
                <a:ea typeface="メイリオ" panose="020B0604030504040204" pitchFamily="50" charset="-128"/>
                <a:cs typeface="メイリオ" panose="020B0604030504040204" pitchFamily="50" charset="-128"/>
              </a:rPr>
              <a:t>4</a:t>
            </a:r>
            <a:r>
              <a:rPr kumimoji="1" lang="ja-JP" altLang="en-US" sz="1400" b="1" dirty="0" smtClean="0">
                <a:latin typeface="メイリオ" panose="020B0604030504040204" pitchFamily="50" charset="-128"/>
                <a:ea typeface="メイリオ" panose="020B0604030504040204" pitchFamily="50" charset="-128"/>
                <a:cs typeface="メイリオ" panose="020B0604030504040204" pitchFamily="50" charset="-128"/>
              </a:rPr>
              <a:t>月</a:t>
            </a:r>
            <a:endParaRPr kumimoji="1" lang="en-US" altLang="ja-JP" sz="14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nSpc>
                <a:spcPts val="2100"/>
              </a:lnSpc>
            </a:pPr>
            <a:r>
              <a:rPr lang="ja-JP" altLang="en-US" sz="1400" b="1" dirty="0" smtClean="0">
                <a:latin typeface="メイリオ" panose="020B0604030504040204" pitchFamily="50" charset="-128"/>
                <a:ea typeface="メイリオ" panose="020B0604030504040204" pitchFamily="50" charset="-128"/>
                <a:cs typeface="メイリオ" panose="020B0604030504040204" pitchFamily="50" charset="-128"/>
              </a:rPr>
              <a:t>面　　積：　約</a:t>
            </a:r>
            <a:r>
              <a:rPr lang="en-US" altLang="ja-JP" sz="1400" b="1" dirty="0" smtClean="0">
                <a:latin typeface="メイリオ" panose="020B0604030504040204" pitchFamily="50" charset="-128"/>
                <a:ea typeface="メイリオ" panose="020B0604030504040204" pitchFamily="50" charset="-128"/>
                <a:cs typeface="メイリオ" panose="020B0604030504040204" pitchFamily="50" charset="-128"/>
              </a:rPr>
              <a:t>300</a:t>
            </a:r>
            <a:r>
              <a:rPr lang="ja-JP" altLang="en-US" sz="1400" b="1" dirty="0" smtClean="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3" name="正方形/長方形 82"/>
          <p:cNvSpPr/>
          <p:nvPr/>
        </p:nvSpPr>
        <p:spPr>
          <a:xfrm>
            <a:off x="1067762" y="1923217"/>
            <a:ext cx="2942515" cy="1202244"/>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nSpc>
                <a:spcPts val="2100"/>
              </a:lnSpc>
            </a:pPr>
            <a:r>
              <a:rPr lang="ja-JP" altLang="en-US" sz="1400" b="1" dirty="0" smtClean="0">
                <a:latin typeface="メイリオ" panose="020B0604030504040204" pitchFamily="50" charset="-128"/>
                <a:ea typeface="メイリオ" panose="020B0604030504040204" pitchFamily="50" charset="-128"/>
                <a:cs typeface="メイリオ" panose="020B0604030504040204" pitchFamily="50" charset="-128"/>
              </a:rPr>
              <a:t>所 在  地</a:t>
            </a:r>
            <a:r>
              <a:rPr kumimoji="1" lang="ja-JP" altLang="en-US" sz="1400" b="1" dirty="0" smtClean="0">
                <a:latin typeface="メイリオ" panose="020B0604030504040204" pitchFamily="50" charset="-128"/>
                <a:ea typeface="メイリオ" panose="020B0604030504040204" pitchFamily="50" charset="-128"/>
                <a:cs typeface="メイリオ" panose="020B0604030504040204" pitchFamily="50" charset="-128"/>
              </a:rPr>
              <a:t>：　西区見津が丘</a:t>
            </a:r>
            <a:endParaRPr kumimoji="1" lang="en-US" altLang="ja-JP" sz="14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nSpc>
                <a:spcPts val="2100"/>
              </a:lnSpc>
            </a:pP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b="1" dirty="0" smtClean="0">
                <a:latin typeface="メイリオ" panose="020B0604030504040204" pitchFamily="50" charset="-128"/>
                <a:ea typeface="メイリオ" panose="020B0604030504040204" pitchFamily="50" charset="-128"/>
                <a:cs typeface="メイリオ" panose="020B0604030504040204" pitchFamily="50" charset="-128"/>
              </a:rPr>
              <a:t>　　　　 （こうべ環境未来館）</a:t>
            </a:r>
            <a:endParaRPr kumimoji="1" lang="en-US" altLang="ja-JP" sz="14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nSpc>
                <a:spcPts val="2100"/>
              </a:lnSpc>
            </a:pPr>
            <a:r>
              <a:rPr kumimoji="1" lang="ja-JP" altLang="en-US" sz="1400" b="1" dirty="0" smtClean="0">
                <a:latin typeface="メイリオ" panose="020B0604030504040204" pitchFamily="50" charset="-128"/>
                <a:ea typeface="メイリオ" panose="020B0604030504040204" pitchFamily="50" charset="-128"/>
                <a:cs typeface="メイリオ" panose="020B0604030504040204" pitchFamily="50" charset="-128"/>
              </a:rPr>
              <a:t>稼動開始：　平成</a:t>
            </a:r>
            <a:r>
              <a:rPr kumimoji="1" lang="en-US" altLang="ja-JP" sz="1400" b="1" dirty="0" smtClean="0">
                <a:latin typeface="メイリオ" panose="020B0604030504040204" pitchFamily="50" charset="-128"/>
                <a:ea typeface="メイリオ" panose="020B0604030504040204" pitchFamily="50" charset="-128"/>
                <a:cs typeface="メイリオ" panose="020B0604030504040204" pitchFamily="50" charset="-128"/>
              </a:rPr>
              <a:t>28</a:t>
            </a:r>
            <a:r>
              <a:rPr kumimoji="1" lang="ja-JP" altLang="en-US" sz="1400" b="1" dirty="0" smtClean="0">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400" b="1" dirty="0">
                <a:latin typeface="メイリオ" panose="020B0604030504040204" pitchFamily="50" charset="-128"/>
                <a:ea typeface="メイリオ" panose="020B0604030504040204" pitchFamily="50" charset="-128"/>
                <a:cs typeface="メイリオ" panose="020B0604030504040204" pitchFamily="50" charset="-128"/>
              </a:rPr>
              <a:t>7</a:t>
            </a:r>
            <a:r>
              <a:rPr kumimoji="1" lang="ja-JP" altLang="en-US" sz="1400" b="1" dirty="0" smtClean="0">
                <a:latin typeface="メイリオ" panose="020B0604030504040204" pitchFamily="50" charset="-128"/>
                <a:ea typeface="メイリオ" panose="020B0604030504040204" pitchFamily="50" charset="-128"/>
                <a:cs typeface="メイリオ" panose="020B0604030504040204" pitchFamily="50" charset="-128"/>
              </a:rPr>
              <a:t>月</a:t>
            </a:r>
            <a:endParaRPr kumimoji="1" lang="en-US" altLang="ja-JP" sz="14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40" name="Picture 4" descr="Z:\99個人フォルダ\余西\01.水素ステーション\02.スマート\150611環境未来館\DSCF412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1679" y="2987269"/>
            <a:ext cx="1715703" cy="1317155"/>
          </a:xfrm>
          <a:prstGeom prst="rect">
            <a:avLst/>
          </a:prstGeom>
          <a:noFill/>
          <a:ln w="19050">
            <a:solidFill>
              <a:schemeClr val="bg1"/>
            </a:solidFill>
          </a:ln>
          <a:extLst>
            <a:ext uri="{909E8E84-426E-40DD-AFC4-6F175D3DCCD1}">
              <a14:hiddenFill xmlns:a14="http://schemas.microsoft.com/office/drawing/2010/main">
                <a:solidFill>
                  <a:srgbClr val="FFFFFF"/>
                </a:solidFill>
              </a14:hiddenFill>
            </a:ext>
          </a:extLst>
        </p:spPr>
      </p:pic>
      <p:sp>
        <p:nvSpPr>
          <p:cNvPr id="8" name="フローチャート : 手操作入力 7"/>
          <p:cNvSpPr/>
          <p:nvPr/>
        </p:nvSpPr>
        <p:spPr>
          <a:xfrm flipH="1">
            <a:off x="982090" y="3435010"/>
            <a:ext cx="475019" cy="473453"/>
          </a:xfrm>
          <a:prstGeom prst="flowChartManualInpu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吹き出し 14"/>
          <p:cNvSpPr/>
          <p:nvPr/>
        </p:nvSpPr>
        <p:spPr>
          <a:xfrm>
            <a:off x="2870850" y="2991043"/>
            <a:ext cx="1610435" cy="731996"/>
          </a:xfrm>
          <a:prstGeom prst="wedgeRectCallout">
            <a:avLst>
              <a:gd name="adj1" fmla="val -16417"/>
              <a:gd name="adj2" fmla="val 33163"/>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p:cNvSpPr/>
          <p:nvPr/>
        </p:nvSpPr>
        <p:spPr>
          <a:xfrm>
            <a:off x="2890035" y="3141423"/>
            <a:ext cx="1781120" cy="44233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太陽光発電の電気で</a:t>
            </a:r>
            <a:endPar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水を電気分解して</a:t>
            </a:r>
            <a:endPar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水素</a:t>
            </a: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を作り出す</a:t>
            </a:r>
            <a:endParaRPr kumimoji="1" lang="ja-JP" altLang="en-US" sz="1200" b="1"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13" name="グループ化 12"/>
          <p:cNvGrpSpPr/>
          <p:nvPr/>
        </p:nvGrpSpPr>
        <p:grpSpPr>
          <a:xfrm>
            <a:off x="1477578" y="3658792"/>
            <a:ext cx="1582144" cy="249672"/>
            <a:chOff x="5813946" y="3991057"/>
            <a:chExt cx="1582143" cy="249672"/>
          </a:xfrm>
          <a:effectLst>
            <a:glow rad="101600">
              <a:schemeClr val="accent6">
                <a:satMod val="175000"/>
                <a:alpha val="40000"/>
              </a:schemeClr>
            </a:glow>
          </a:effectLst>
        </p:grpSpPr>
        <p:cxnSp>
          <p:nvCxnSpPr>
            <p:cNvPr id="10" name="直線コネクタ 9"/>
            <p:cNvCxnSpPr/>
            <p:nvPr/>
          </p:nvCxnSpPr>
          <p:spPr>
            <a:xfrm flipV="1">
              <a:off x="5813946" y="3991057"/>
              <a:ext cx="1582143" cy="12948"/>
            </a:xfrm>
            <a:prstGeom prst="line">
              <a:avLst/>
            </a:prstGeom>
            <a:ln w="28575">
              <a:solidFill>
                <a:srgbClr val="FF9900"/>
              </a:solidFill>
              <a:prstDash val="sysDash"/>
            </a:ln>
          </p:spPr>
          <p:style>
            <a:lnRef idx="1">
              <a:schemeClr val="accent1"/>
            </a:lnRef>
            <a:fillRef idx="0">
              <a:schemeClr val="accent1"/>
            </a:fillRef>
            <a:effectRef idx="0">
              <a:schemeClr val="accent1"/>
            </a:effectRef>
            <a:fontRef idx="minor">
              <a:schemeClr val="tx1"/>
            </a:fontRef>
          </p:style>
        </p:cxnSp>
        <p:cxnSp>
          <p:nvCxnSpPr>
            <p:cNvPr id="12" name="直線矢印コネクタ 11"/>
            <p:cNvCxnSpPr/>
            <p:nvPr/>
          </p:nvCxnSpPr>
          <p:spPr>
            <a:xfrm>
              <a:off x="7396089" y="4004002"/>
              <a:ext cx="0" cy="236727"/>
            </a:xfrm>
            <a:prstGeom prst="straightConnector1">
              <a:avLst/>
            </a:prstGeom>
            <a:ln w="28575">
              <a:solidFill>
                <a:srgbClr val="FF9900"/>
              </a:solidFill>
              <a:prstDash val="sysDash"/>
              <a:tailEnd type="arrow"/>
            </a:ln>
          </p:spPr>
          <p:style>
            <a:lnRef idx="1">
              <a:schemeClr val="accent1"/>
            </a:lnRef>
            <a:fillRef idx="0">
              <a:schemeClr val="accent1"/>
            </a:fillRef>
            <a:effectRef idx="0">
              <a:schemeClr val="accent1"/>
            </a:effectRef>
            <a:fontRef idx="minor">
              <a:schemeClr val="tx1"/>
            </a:fontRef>
          </p:style>
        </p:cxnSp>
      </p:grpSp>
      <p:pic>
        <p:nvPicPr>
          <p:cNvPr id="2" name="図 1"/>
          <p:cNvPicPr>
            <a:picLocks noChangeAspect="1"/>
          </p:cNvPicPr>
          <p:nvPr/>
        </p:nvPicPr>
        <p:blipFill>
          <a:blip r:embed="rId6">
            <a:extLst>
              <a:ext uri="{BEBA8EAE-BF5A-486C-A8C5-ECC9F3942E4B}">
                <a14:imgProps xmlns:a14="http://schemas.microsoft.com/office/drawing/2010/main">
                  <a14:imgLayer r:embed="rId7">
                    <a14:imgEffect>
                      <a14:colorTemperature colorTemp="7200"/>
                    </a14:imgEffect>
                  </a14:imgLayer>
                </a14:imgProps>
              </a:ext>
              <a:ext uri="{28A0092B-C50C-407E-A947-70E740481C1C}">
                <a14:useLocalDpi xmlns:a14="http://schemas.microsoft.com/office/drawing/2010/main" val="0"/>
              </a:ext>
            </a:extLst>
          </a:blip>
          <a:stretch>
            <a:fillRect/>
          </a:stretch>
        </p:blipFill>
        <p:spPr>
          <a:xfrm>
            <a:off x="6797914" y="4648756"/>
            <a:ext cx="1924585" cy="1443439"/>
          </a:xfrm>
          <a:prstGeom prst="rect">
            <a:avLst/>
          </a:prstGeom>
          <a:ln>
            <a:solidFill>
              <a:schemeClr val="bg1"/>
            </a:solidFill>
          </a:ln>
        </p:spPr>
      </p:pic>
      <p:sp>
        <p:nvSpPr>
          <p:cNvPr id="21" name="テキスト ボックス 20"/>
          <p:cNvSpPr txBox="1"/>
          <p:nvPr/>
        </p:nvSpPr>
        <p:spPr>
          <a:xfrm>
            <a:off x="398027" y="6069454"/>
            <a:ext cx="5053949" cy="646331"/>
          </a:xfrm>
          <a:prstGeom prst="rect">
            <a:avLst/>
          </a:prstGeom>
          <a:noFill/>
        </p:spPr>
        <p:txBody>
          <a:bodyPr wrap="square" rtlCol="0">
            <a:spAutoFit/>
          </a:bodyPr>
          <a:lstStyle/>
          <a:p>
            <a:r>
              <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こうべ再エネ水素ステーションは、環境学習用の設備</a:t>
            </a:r>
            <a:endPar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として利用しており、一般の方が水素を入れる</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　ことはできません。</a:t>
            </a:r>
            <a:endParaRPr kumimoji="1" lang="ja-JP" altLang="en-US" sz="12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20</a:t>
            </a:fld>
            <a:endParaRPr kumimoji="1" lang="ja-JP" altLang="en-US" sz="1800" dirty="0">
              <a:solidFill>
                <a:schemeClr val="tx1"/>
              </a:solidFill>
            </a:endParaRPr>
          </a:p>
        </p:txBody>
      </p:sp>
      <p:sp>
        <p:nvSpPr>
          <p:cNvPr id="23" name="テキスト ボックス 22"/>
          <p:cNvSpPr txBox="1"/>
          <p:nvPr/>
        </p:nvSpPr>
        <p:spPr>
          <a:xfrm>
            <a:off x="163776" y="101267"/>
            <a:ext cx="7172833" cy="323165"/>
          </a:xfrm>
          <a:prstGeom prst="rect">
            <a:avLst/>
          </a:prstGeom>
          <a:noFill/>
        </p:spPr>
        <p:txBody>
          <a:bodyPr wrap="square" rtlCol="0">
            <a:spAutoFit/>
          </a:bodyPr>
          <a:lstStyle/>
          <a:p>
            <a:r>
              <a:rPr lang="en-US" altLang="ja-JP" sz="1500" b="1" dirty="0">
                <a:latin typeface="メイリオ" panose="020B0604030504040204" pitchFamily="50" charset="-128"/>
                <a:ea typeface="メイリオ" panose="020B0604030504040204" pitchFamily="50" charset="-128"/>
                <a:cs typeface="メイリオ" panose="020B0604030504040204" pitchFamily="50" charset="-128"/>
              </a:rPr>
              <a:t>Ⅳ. </a:t>
            </a:r>
            <a:r>
              <a:rPr lang="ja-JP" altLang="en-US" sz="1500" b="1" dirty="0">
                <a:latin typeface="メイリオ" panose="020B0604030504040204" pitchFamily="50" charset="-128"/>
                <a:ea typeface="メイリオ" panose="020B0604030504040204" pitchFamily="50" charset="-128"/>
                <a:cs typeface="メイリオ" panose="020B0604030504040204" pitchFamily="50" charset="-128"/>
              </a:rPr>
              <a:t>神戸市の取組③ 「革新的技術開発の推進</a:t>
            </a:r>
            <a:r>
              <a:rPr lang="ja-JP" altLang="en-US" sz="1500" b="1"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500" b="1" dirty="0" smtClean="0">
                <a:ea typeface="メイリオ"/>
              </a:rPr>
              <a:t>（水素エネルギーの利用促進）</a:t>
            </a:r>
            <a:endParaRPr lang="en-US" altLang="ja-JP" sz="1500" b="1" dirty="0">
              <a:ea typeface="メイリオ"/>
            </a:endParaRPr>
          </a:p>
        </p:txBody>
      </p:sp>
    </p:spTree>
    <p:extLst>
      <p:ext uri="{BB962C8B-B14F-4D97-AF65-F5344CB8AC3E}">
        <p14:creationId xmlns:p14="http://schemas.microsoft.com/office/powerpoint/2010/main" val="41514943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正方形/長方形 42"/>
          <p:cNvSpPr/>
          <p:nvPr/>
        </p:nvSpPr>
        <p:spPr>
          <a:xfrm>
            <a:off x="373794" y="1192893"/>
            <a:ext cx="5956669" cy="489275"/>
          </a:xfrm>
          <a:prstGeom prst="rect">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p:cNvSpPr/>
          <p:nvPr/>
        </p:nvSpPr>
        <p:spPr>
          <a:xfrm>
            <a:off x="124237" y="1827874"/>
            <a:ext cx="2987931" cy="1332262"/>
          </a:xfrm>
          <a:prstGeom prst="rect">
            <a:avLst/>
          </a:prstGeom>
          <a:ln>
            <a:noFill/>
          </a:ln>
        </p:spPr>
        <p:txBody>
          <a:bodyPr wrap="square">
            <a:noAutofit/>
          </a:bodyPr>
          <a:lstStyle/>
          <a:p>
            <a:r>
              <a:rPr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水素を燃料とする発電所より、周辺施設へ電気・熱を供給</a:t>
            </a:r>
            <a:endParaRPr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500" b="1"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実施主体</a:t>
            </a:r>
            <a:r>
              <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㈱大林組、川崎重工㈱</a:t>
            </a:r>
            <a:endPar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スライド番号プレースホルダー 3"/>
          <p:cNvSpPr>
            <a:spLocks noGrp="1"/>
          </p:cNvSpPr>
          <p:nvPr>
            <p:ph type="sldNum" sz="quarter" idx="12"/>
          </p:nvPr>
        </p:nvSpPr>
        <p:spPr/>
        <p:txBody>
          <a:bodyPr/>
          <a:lstStyle/>
          <a:p>
            <a:fld id="{B5D71D99-324F-954A-AB79-333264EAF326}" type="slidenum">
              <a:rPr kumimoji="1" lang="ja-JP" altLang="en-US" sz="1800" smtClean="0">
                <a:solidFill>
                  <a:schemeClr val="tx1"/>
                </a:solidFill>
              </a:rPr>
              <a:t>21</a:t>
            </a:fld>
            <a:endParaRPr kumimoji="1" lang="ja-JP" altLang="en-US" sz="1800" dirty="0">
              <a:solidFill>
                <a:schemeClr val="tx1"/>
              </a:solidFill>
            </a:endParaRPr>
          </a:p>
        </p:txBody>
      </p:sp>
      <p:sp>
        <p:nvSpPr>
          <p:cNvPr id="40" name="テキスト ボックス 39"/>
          <p:cNvSpPr txBox="1"/>
          <p:nvPr/>
        </p:nvSpPr>
        <p:spPr>
          <a:xfrm>
            <a:off x="330200" y="424430"/>
            <a:ext cx="7379855" cy="523220"/>
          </a:xfrm>
          <a:prstGeom prst="rect">
            <a:avLst/>
          </a:prstGeom>
          <a:noFill/>
        </p:spPr>
        <p:txBody>
          <a:bodyPr wrap="square" rtlCol="0">
            <a:spAutoFit/>
          </a:bodyPr>
          <a:lstStyle/>
          <a:p>
            <a:r>
              <a:rPr lang="ja-JP" altLang="en-US" sz="2800" b="1" dirty="0" smtClean="0">
                <a:solidFill>
                  <a:srgbClr val="11A9D9"/>
                </a:solidFill>
                <a:ea typeface="メイリオ"/>
              </a:rPr>
              <a:t>水素エネルギー</a:t>
            </a:r>
            <a:r>
              <a:rPr lang="ja-JP" altLang="en-US" sz="2800" b="1" dirty="0">
                <a:solidFill>
                  <a:srgbClr val="11A9D9"/>
                </a:solidFill>
                <a:ea typeface="メイリオ"/>
              </a:rPr>
              <a:t>の</a:t>
            </a:r>
            <a:r>
              <a:rPr lang="ja-JP" altLang="en-US" sz="2800" b="1" dirty="0" smtClean="0">
                <a:solidFill>
                  <a:srgbClr val="11A9D9"/>
                </a:solidFill>
                <a:ea typeface="メイリオ"/>
              </a:rPr>
              <a:t>利用拡大に向けて</a:t>
            </a:r>
            <a:endParaRPr lang="en-US" altLang="ja-JP" sz="2800" b="1" dirty="0" smtClean="0">
              <a:solidFill>
                <a:srgbClr val="11A9D9"/>
              </a:solidFill>
              <a:ea typeface="メイリオ"/>
            </a:endParaRPr>
          </a:p>
        </p:txBody>
      </p:sp>
      <p:pic>
        <p:nvPicPr>
          <p:cNvPr id="4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7560" y="2729764"/>
            <a:ext cx="1729020" cy="19914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2" name="テキスト ボックス 41"/>
          <p:cNvSpPr txBox="1"/>
          <p:nvPr/>
        </p:nvSpPr>
        <p:spPr>
          <a:xfrm>
            <a:off x="477091" y="1257286"/>
            <a:ext cx="6725569" cy="430887"/>
          </a:xfrm>
          <a:prstGeom prst="rect">
            <a:avLst/>
          </a:prstGeom>
          <a:noFill/>
        </p:spPr>
        <p:txBody>
          <a:bodyPr wrap="square" rtlCol="0">
            <a:spAutoFit/>
          </a:bodyPr>
          <a:lstStyle/>
          <a:p>
            <a:r>
              <a:rPr kumimoji="1" lang="ja-JP" altLang="en-US" sz="2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水素エネルギー利用システム開発実証事業</a:t>
            </a:r>
            <a:r>
              <a:rPr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140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※1</a:t>
            </a:r>
            <a:endParaRPr kumimoji="1"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4" name="テキスト ボックス 43"/>
          <p:cNvSpPr txBox="1"/>
          <p:nvPr/>
        </p:nvSpPr>
        <p:spPr>
          <a:xfrm>
            <a:off x="3084186" y="1653154"/>
            <a:ext cx="6725569" cy="246221"/>
          </a:xfrm>
          <a:prstGeom prst="rect">
            <a:avLst/>
          </a:prstGeom>
          <a:noFill/>
        </p:spPr>
        <p:txBody>
          <a:bodyPr wrap="square" rtlCol="0">
            <a:spAutoFit/>
          </a:bodyPr>
          <a:lstStyle/>
          <a:p>
            <a:r>
              <a:rPr kumimoji="1" lang="en-US" altLang="ja-JP" sz="1000" dirty="0" smtClean="0">
                <a:latin typeface="メイリオ" panose="020B0604030504040204" pitchFamily="50" charset="-128"/>
                <a:ea typeface="メイリオ" panose="020B0604030504040204" pitchFamily="50" charset="-128"/>
                <a:cs typeface="メイリオ" panose="020B0604030504040204" pitchFamily="50" charset="-128"/>
              </a:rPr>
              <a:t>※1  NEDO</a:t>
            </a:r>
            <a:r>
              <a:rPr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助成事業名称：水素ＣＧＳ活用スマートコミュニティ技術開発事業</a:t>
            </a:r>
            <a:endParaRPr kumimoji="1" lang="ja-JP" altLang="en-US" sz="1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円/楕円 5"/>
          <p:cNvSpPr/>
          <p:nvPr/>
        </p:nvSpPr>
        <p:spPr>
          <a:xfrm>
            <a:off x="8048844" y="3781244"/>
            <a:ext cx="107731" cy="114481"/>
          </a:xfrm>
          <a:prstGeom prst="ellipse">
            <a:avLst/>
          </a:prstGeom>
          <a:noFill/>
          <a:ln w="57150">
            <a:solidFill>
              <a:srgbClr val="33CC33"/>
            </a:solidFill>
          </a:ln>
          <a:effectLst>
            <a:glow rad="165100">
              <a:schemeClr val="accent3">
                <a:satMod val="175000"/>
                <a:alpha val="79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二等辺三角形 45"/>
          <p:cNvSpPr/>
          <p:nvPr/>
        </p:nvSpPr>
        <p:spPr>
          <a:xfrm rot="17217440" flipH="1" flipV="1">
            <a:off x="7502045" y="3045970"/>
            <a:ext cx="283434" cy="1038930"/>
          </a:xfrm>
          <a:prstGeom prst="triangle">
            <a:avLst>
              <a:gd name="adj" fmla="val 100000"/>
            </a:avLst>
          </a:prstGeom>
          <a:solidFill>
            <a:srgbClr val="33CC33"/>
          </a:solidFill>
          <a:ln w="25400" cap="flat" cmpd="sng" algn="ctr">
            <a:noFill/>
            <a:prstDash val="solid"/>
          </a:ln>
          <a:effectLst/>
        </p:spPr>
        <p:txBody>
          <a:bodyPr rtlCol="0" anchor="ctr"/>
          <a:lstStyle/>
          <a:p>
            <a:endParaRPr lang="ja-JP" altLang="en-US" dirty="0"/>
          </a:p>
        </p:txBody>
      </p:sp>
      <p:pic>
        <p:nvPicPr>
          <p:cNvPr id="8" name="図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4292" y="2306562"/>
            <a:ext cx="4097855" cy="2453323"/>
          </a:xfrm>
          <a:prstGeom prst="rect">
            <a:avLst/>
          </a:prstGeom>
        </p:spPr>
      </p:pic>
      <p:pic>
        <p:nvPicPr>
          <p:cNvPr id="9" name="図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330" y="3142997"/>
            <a:ext cx="3081638" cy="1625830"/>
          </a:xfrm>
          <a:prstGeom prst="rect">
            <a:avLst/>
          </a:prstGeom>
        </p:spPr>
      </p:pic>
      <p:sp>
        <p:nvSpPr>
          <p:cNvPr id="48" name="テキスト ボックス 47"/>
          <p:cNvSpPr txBox="1"/>
          <p:nvPr/>
        </p:nvSpPr>
        <p:spPr>
          <a:xfrm>
            <a:off x="92487" y="5173677"/>
            <a:ext cx="5267112" cy="246221"/>
          </a:xfrm>
          <a:prstGeom prst="rect">
            <a:avLst/>
          </a:prstGeom>
          <a:noFill/>
        </p:spPr>
        <p:txBody>
          <a:bodyPr wrap="square" rtlCol="0">
            <a:spAutoFit/>
          </a:bodyPr>
          <a:lstStyle/>
          <a:p>
            <a:r>
              <a:rPr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ＣＧＳ：発電に使用した熱</a:t>
            </a:r>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を再利用して</a:t>
            </a:r>
            <a:r>
              <a:rPr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、電気と</a:t>
            </a:r>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熱</a:t>
            </a:r>
            <a:r>
              <a:rPr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を供給</a:t>
            </a:r>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する</a:t>
            </a:r>
            <a:r>
              <a:rPr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システムのこと。</a:t>
            </a:r>
            <a:endParaRPr kumimoji="1" lang="ja-JP" altLang="en-US" sz="1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9" name="テキスト ボックス 48"/>
          <p:cNvSpPr txBox="1"/>
          <p:nvPr/>
        </p:nvSpPr>
        <p:spPr>
          <a:xfrm>
            <a:off x="3148892" y="2255762"/>
            <a:ext cx="2134507" cy="323165"/>
          </a:xfrm>
          <a:prstGeom prst="rect">
            <a:avLst/>
          </a:prstGeom>
          <a:noFill/>
          <a:ln>
            <a:noFill/>
          </a:ln>
        </p:spPr>
        <p:txBody>
          <a:bodyPr wrap="square" rtlCol="0">
            <a:spAutoFit/>
          </a:bodyPr>
          <a:lstStyle/>
          <a:p>
            <a:pPr>
              <a:lnSpc>
                <a:spcPct val="150000"/>
              </a:lnSpc>
            </a:pPr>
            <a:r>
              <a:rPr lang="en-US" altLang="ja-JP" sz="1000" b="1" dirty="0" smtClean="0">
                <a:solidFill>
                  <a:schemeClr val="bg1"/>
                </a:solidFill>
                <a:effectLst>
                  <a:outerShdw blurRad="50800" dist="38100" dir="2700000" algn="tl" rotWithShape="0">
                    <a:prstClr val="black">
                      <a:alpha val="40000"/>
                    </a:prstClr>
                  </a:outerShdw>
                </a:effectLst>
                <a:latin typeface="メイリオ" panose="020B0604030504040204" pitchFamily="50" charset="-128"/>
                <a:ea typeface="メイリオ" panose="020B0604030504040204" pitchFamily="50" charset="-128"/>
                <a:cs typeface="メイリオ" panose="020B0604030504040204" pitchFamily="50" charset="-128"/>
              </a:rPr>
              <a:t>【2018</a:t>
            </a:r>
            <a:r>
              <a:rPr lang="ja-JP" altLang="en-US" sz="1000" b="1" dirty="0" smtClean="0">
                <a:solidFill>
                  <a:schemeClr val="bg1"/>
                </a:solidFill>
                <a:effectLst>
                  <a:outerShdw blurRad="50800" dist="38100" dir="2700000" algn="tl" rotWithShape="0">
                    <a:prstClr val="black">
                      <a:alpha val="40000"/>
                    </a:prstClr>
                  </a:outerShdw>
                </a:effectLst>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000" b="1" dirty="0" smtClean="0">
                <a:solidFill>
                  <a:schemeClr val="bg1"/>
                </a:solidFill>
                <a:effectLst>
                  <a:outerShdw blurRad="50800" dist="38100" dir="2700000" algn="tl" rotWithShape="0">
                    <a:prstClr val="black">
                      <a:alpha val="40000"/>
                    </a:prstClr>
                  </a:outerShdw>
                </a:effectLst>
                <a:latin typeface="メイリオ" panose="020B0604030504040204" pitchFamily="50" charset="-128"/>
                <a:ea typeface="メイリオ" panose="020B0604030504040204" pitchFamily="50" charset="-128"/>
                <a:cs typeface="メイリオ" panose="020B0604030504040204" pitchFamily="50" charset="-128"/>
              </a:rPr>
              <a:t>10</a:t>
            </a:r>
            <a:r>
              <a:rPr lang="ja-JP" altLang="en-US" sz="1000" b="1" dirty="0" smtClean="0">
                <a:solidFill>
                  <a:schemeClr val="bg1"/>
                </a:solidFill>
                <a:effectLst>
                  <a:outerShdw blurRad="50800" dist="38100" dir="2700000" algn="tl" rotWithShape="0">
                    <a:prstClr val="black">
                      <a:alpha val="40000"/>
                    </a:prstClr>
                  </a:outerShdw>
                </a:effectLst>
                <a:latin typeface="メイリオ" panose="020B0604030504040204" pitchFamily="50" charset="-128"/>
                <a:ea typeface="メイリオ" panose="020B0604030504040204" pitchFamily="50" charset="-128"/>
                <a:cs typeface="メイリオ" panose="020B0604030504040204" pitchFamily="50" charset="-128"/>
              </a:rPr>
              <a:t>月 時点</a:t>
            </a:r>
            <a:r>
              <a:rPr lang="en-US" altLang="ja-JP" sz="1000" b="1" dirty="0" smtClean="0">
                <a:solidFill>
                  <a:schemeClr val="bg1"/>
                </a:solidFill>
                <a:effectLst>
                  <a:outerShdw blurRad="50800" dist="38100" dir="2700000" algn="tl" rotWithShape="0">
                    <a:prstClr val="black">
                      <a:alpha val="40000"/>
                    </a:prstClr>
                  </a:outerShdw>
                </a:effectLst>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26" name="正方形/長方形 25"/>
          <p:cNvSpPr/>
          <p:nvPr/>
        </p:nvSpPr>
        <p:spPr>
          <a:xfrm>
            <a:off x="6458328" y="1294552"/>
            <a:ext cx="2220568" cy="288261"/>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p:cNvSpPr txBox="1"/>
          <p:nvPr/>
        </p:nvSpPr>
        <p:spPr>
          <a:xfrm>
            <a:off x="6458329" y="1330810"/>
            <a:ext cx="2589657" cy="276999"/>
          </a:xfrm>
          <a:prstGeom prst="rect">
            <a:avLst/>
          </a:prstGeom>
          <a:noFill/>
        </p:spPr>
        <p:txBody>
          <a:bodyPr wrap="square" rtlCol="0">
            <a:spAutoFit/>
          </a:bodyPr>
          <a:lstStyle/>
          <a:p>
            <a:r>
              <a:rPr lang="ja-JP" altLang="en-US" sz="1200" b="1" dirty="0" smtClean="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計画期間　</a:t>
            </a:r>
            <a:r>
              <a:rPr lang="en-US" altLang="ja-JP" sz="1200" b="1" dirty="0" smtClean="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2015</a:t>
            </a:r>
            <a:r>
              <a:rPr lang="ja-JP" altLang="en-US" sz="1200" b="1" dirty="0" smtClean="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200" b="1" dirty="0" smtClean="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2020</a:t>
            </a:r>
            <a:r>
              <a:rPr lang="ja-JP" altLang="en-US" sz="1200" b="1" dirty="0" smtClean="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年度</a:t>
            </a:r>
            <a:endParaRPr kumimoji="1" lang="ja-JP" altLang="en-US" sz="1200" b="1"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1" name="テキスト ボックス 30"/>
          <p:cNvSpPr txBox="1"/>
          <p:nvPr/>
        </p:nvSpPr>
        <p:spPr>
          <a:xfrm>
            <a:off x="163776" y="101267"/>
            <a:ext cx="7172833" cy="323165"/>
          </a:xfrm>
          <a:prstGeom prst="rect">
            <a:avLst/>
          </a:prstGeom>
          <a:noFill/>
        </p:spPr>
        <p:txBody>
          <a:bodyPr wrap="square" rtlCol="0">
            <a:spAutoFit/>
          </a:bodyPr>
          <a:lstStyle/>
          <a:p>
            <a:r>
              <a:rPr lang="en-US" altLang="ja-JP" sz="1500" b="1" dirty="0">
                <a:latin typeface="メイリオ" panose="020B0604030504040204" pitchFamily="50" charset="-128"/>
                <a:ea typeface="メイリオ" panose="020B0604030504040204" pitchFamily="50" charset="-128"/>
                <a:cs typeface="メイリオ" panose="020B0604030504040204" pitchFamily="50" charset="-128"/>
              </a:rPr>
              <a:t>Ⅳ. </a:t>
            </a:r>
            <a:r>
              <a:rPr lang="ja-JP" altLang="en-US" sz="1500" b="1" dirty="0">
                <a:latin typeface="メイリオ" panose="020B0604030504040204" pitchFamily="50" charset="-128"/>
                <a:ea typeface="メイリオ" panose="020B0604030504040204" pitchFamily="50" charset="-128"/>
                <a:cs typeface="メイリオ" panose="020B0604030504040204" pitchFamily="50" charset="-128"/>
              </a:rPr>
              <a:t>神戸市の取組③ 「革新的技術開発の推進</a:t>
            </a:r>
            <a:r>
              <a:rPr lang="ja-JP" altLang="en-US" sz="1500" b="1"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500" b="1" dirty="0" smtClean="0">
                <a:ea typeface="メイリオ"/>
              </a:rPr>
              <a:t>（水素エネルギーの利用促進）</a:t>
            </a:r>
            <a:endParaRPr lang="en-US" altLang="ja-JP" sz="1500" b="1" dirty="0">
              <a:ea typeface="メイリオ"/>
            </a:endParaRPr>
          </a:p>
        </p:txBody>
      </p:sp>
      <p:sp>
        <p:nvSpPr>
          <p:cNvPr id="39" name="角丸四角形吹き出し 38"/>
          <p:cNvSpPr/>
          <p:nvPr/>
        </p:nvSpPr>
        <p:spPr>
          <a:xfrm>
            <a:off x="373794" y="5445224"/>
            <a:ext cx="6220633" cy="1080120"/>
          </a:xfrm>
          <a:prstGeom prst="wedgeRoundRectCallout">
            <a:avLst>
              <a:gd name="adj1" fmla="val 55671"/>
              <a:gd name="adj2" fmla="val -18897"/>
              <a:gd name="adj3" fmla="val 16667"/>
            </a:avLst>
          </a:prstGeom>
          <a:solidFill>
            <a:schemeClr val="bg1"/>
          </a:solid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Text Box 4"/>
          <p:cNvSpPr txBox="1">
            <a:spLocks noChangeArrowheads="1"/>
          </p:cNvSpPr>
          <p:nvPr/>
        </p:nvSpPr>
        <p:spPr bwMode="auto">
          <a:xfrm>
            <a:off x="373794" y="5502614"/>
            <a:ext cx="605913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indent="-85725" eaLnBrk="1" hangingPunct="1">
              <a:lnSpc>
                <a:spcPts val="1800"/>
              </a:lnSpc>
              <a:spcBef>
                <a:spcPct val="50000"/>
              </a:spcBef>
            </a:pPr>
            <a:r>
              <a:rPr lang="ja-JP" altLang="en-US" sz="1600" b="1" dirty="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この</a:t>
            </a: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水素</a:t>
            </a:r>
            <a:r>
              <a:rPr lang="en-US" altLang="ja-JP"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CGS</a:t>
            </a: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で作られた電気</a:t>
            </a:r>
            <a:r>
              <a:rPr lang="ja-JP" altLang="en-US" sz="1600" b="1" dirty="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と</a:t>
            </a: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熱</a:t>
            </a:r>
            <a:r>
              <a:rPr lang="ja-JP" altLang="en-US" sz="1600" b="1" dirty="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は</a:t>
            </a: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、近くの</a:t>
            </a:r>
            <a:r>
              <a:rPr lang="ja-JP" altLang="en-US" sz="1600" b="1" dirty="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病院やスポーツセンター等</a:t>
            </a: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の公共</a:t>
            </a:r>
            <a:r>
              <a:rPr lang="ja-JP" altLang="en-US" sz="1600" b="1" dirty="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施設に供給されて</a:t>
            </a: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いるの。</a:t>
            </a:r>
            <a:endParaRPr lang="en-US" altLang="ja-JP"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pPr indent="-85725" eaLnBrk="1" hangingPunct="1">
              <a:lnSpc>
                <a:spcPts val="1800"/>
              </a:lnSpc>
            </a:pP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世界</a:t>
            </a:r>
            <a:r>
              <a:rPr lang="ja-JP" altLang="en-US" sz="1600" b="1" dirty="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で初めて</a:t>
            </a: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、水素</a:t>
            </a:r>
            <a:r>
              <a:rPr lang="ja-JP" altLang="en-US" sz="1600" b="1" dirty="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燃料</a:t>
            </a:r>
            <a:r>
              <a:rPr lang="en-US" altLang="ja-JP" sz="1600" b="1" dirty="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100</a:t>
            </a:r>
            <a:r>
              <a:rPr lang="ja-JP" altLang="en-US" sz="1600" b="1" dirty="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a:t>
            </a: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で</a:t>
            </a:r>
            <a:r>
              <a:rPr lang="ja-JP" altLang="en-US" sz="1600" b="1" dirty="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市街地において</a:t>
            </a: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エネルギーの供給</a:t>
            </a:r>
            <a:r>
              <a:rPr lang="ja-JP" altLang="en-US" sz="1600" b="1" dirty="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を実現</a:t>
            </a:r>
            <a:r>
              <a:rPr lang="ja-JP" altLang="en-US" sz="1600" b="1" dirty="0" smtClean="0">
                <a:solidFill>
                  <a:schemeClr val="tx1">
                    <a:lumMod val="75000"/>
                    <a:lumOff val="25000"/>
                  </a:schemeClr>
                </a:solidFill>
                <a:latin typeface="HG丸ｺﾞｼｯｸM-PRO" panose="020F0600000000000000" pitchFamily="50" charset="-128"/>
                <a:ea typeface="HG丸ｺﾞｼｯｸM-PRO" panose="020F0600000000000000" pitchFamily="50" charset="-128"/>
                <a:cs typeface="メイリオ" panose="020B0604030504040204" pitchFamily="50" charset="-128"/>
              </a:rPr>
              <a:t>したのよ</a:t>
            </a:r>
            <a:r>
              <a:rPr lang="ja-JP" altLang="en-US" sz="1200" dirty="0" smtClean="0">
                <a:latin typeface="+mn-ea"/>
                <a:cs typeface="メイリオ" panose="020B0604030504040204" pitchFamily="50" charset="-128"/>
              </a:rPr>
              <a:t>。</a:t>
            </a:r>
            <a:endParaRPr lang="en-US" altLang="ja-JP" sz="1200" dirty="0">
              <a:latin typeface="+mn-ea"/>
              <a:cs typeface="メイリオ" panose="020B0604030504040204" pitchFamily="50" charset="-128"/>
            </a:endParaRPr>
          </a:p>
        </p:txBody>
      </p:sp>
      <p:sp>
        <p:nvSpPr>
          <p:cNvPr id="34" name="テキスト ボックス 33"/>
          <p:cNvSpPr txBox="1"/>
          <p:nvPr/>
        </p:nvSpPr>
        <p:spPr>
          <a:xfrm rot="425093">
            <a:off x="6797058" y="5092100"/>
            <a:ext cx="2230857" cy="584775"/>
          </a:xfrm>
          <a:prstGeom prst="rect">
            <a:avLst/>
          </a:prstGeom>
          <a:noFill/>
        </p:spPr>
        <p:txBody>
          <a:bodyPr wrap="square" rtlCol="0">
            <a:spAutoFit/>
          </a:bodyPr>
          <a:lstStyle/>
          <a:p>
            <a:r>
              <a:rPr kumimoji="1" lang="ja-JP" altLang="en-US"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世界初！！</a:t>
            </a:r>
          </a:p>
        </p:txBody>
      </p:sp>
      <p:sp>
        <p:nvSpPr>
          <p:cNvPr id="35" name="Text Box 4"/>
          <p:cNvSpPr txBox="1">
            <a:spLocks noChangeArrowheads="1"/>
          </p:cNvSpPr>
          <p:nvPr/>
        </p:nvSpPr>
        <p:spPr bwMode="auto">
          <a:xfrm>
            <a:off x="4188271" y="4768827"/>
            <a:ext cx="2431555" cy="297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1600"/>
              </a:lnSpc>
            </a:pPr>
            <a:r>
              <a:rPr lang="ja-JP" altLang="en-US" sz="1050" b="1" dirty="0" smtClean="0">
                <a:latin typeface="メイリオ" panose="020B0604030504040204" pitchFamily="50" charset="-128"/>
                <a:ea typeface="メイリオ" panose="020B0604030504040204" pitchFamily="50" charset="-128"/>
                <a:cs typeface="メイリオ" panose="020B0604030504040204" pitchFamily="50" charset="-128"/>
              </a:rPr>
              <a:t>発電した電気・熱の供給先</a:t>
            </a:r>
            <a:endParaRPr lang="en-US" altLang="ja-JP" sz="105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6" name="Text Box 4"/>
          <p:cNvSpPr txBox="1">
            <a:spLocks noChangeArrowheads="1"/>
          </p:cNvSpPr>
          <p:nvPr/>
        </p:nvSpPr>
        <p:spPr bwMode="auto">
          <a:xfrm>
            <a:off x="7397649" y="4772468"/>
            <a:ext cx="1779465" cy="297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1600"/>
              </a:lnSpc>
            </a:pPr>
            <a:r>
              <a:rPr lang="ja-JP" altLang="en-US" sz="1050" b="1" dirty="0" smtClean="0">
                <a:latin typeface="メイリオ" panose="020B0604030504040204" pitchFamily="50" charset="-128"/>
                <a:ea typeface="メイリオ" panose="020B0604030504040204" pitchFamily="50" charset="-128"/>
                <a:cs typeface="メイリオ" panose="020B0604030504040204" pitchFamily="50" charset="-128"/>
              </a:rPr>
              <a:t>場所：ポートアイランド</a:t>
            </a:r>
            <a:endParaRPr lang="en-US" altLang="ja-JP" sz="105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7" name="Text Box 4"/>
          <p:cNvSpPr txBox="1">
            <a:spLocks noChangeArrowheads="1"/>
          </p:cNvSpPr>
          <p:nvPr/>
        </p:nvSpPr>
        <p:spPr bwMode="auto">
          <a:xfrm>
            <a:off x="243971" y="4797029"/>
            <a:ext cx="2431555"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r>
              <a:rPr lang="en-US" altLang="ja-JP" sz="1050" b="1" dirty="0">
                <a:latin typeface="メイリオ" panose="020B0604030504040204" pitchFamily="50" charset="-128"/>
                <a:ea typeface="メイリオ" panose="020B0604030504040204" pitchFamily="50" charset="-128"/>
                <a:cs typeface="メイリオ" panose="020B0604030504040204" pitchFamily="50" charset="-128"/>
              </a:rPr>
              <a:t>2017</a:t>
            </a:r>
            <a:r>
              <a:rPr lang="ja-JP" altLang="en-US" sz="1050" b="1" dirty="0">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050" b="1" dirty="0">
                <a:latin typeface="メイリオ" panose="020B0604030504040204" pitchFamily="50" charset="-128"/>
                <a:ea typeface="メイリオ" panose="020B0604030504040204" pitchFamily="50" charset="-128"/>
                <a:cs typeface="メイリオ" panose="020B0604030504040204" pitchFamily="50" charset="-128"/>
              </a:rPr>
              <a:t>12</a:t>
            </a:r>
            <a:r>
              <a:rPr lang="ja-JP" altLang="en-US" sz="1050" b="1" dirty="0">
                <a:latin typeface="メイリオ" panose="020B0604030504040204" pitchFamily="50" charset="-128"/>
                <a:ea typeface="メイリオ" panose="020B0604030504040204" pitchFamily="50" charset="-128"/>
                <a:cs typeface="メイリオ" panose="020B0604030504040204" pitchFamily="50" charset="-128"/>
              </a:rPr>
              <a:t>月に完成した水素コージェネレーションシステム（ＣＧＳ）</a:t>
            </a:r>
            <a:endParaRPr lang="en-US" altLang="ja-JP" sz="105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テキスト ボックス 37"/>
          <p:cNvSpPr txBox="1"/>
          <p:nvPr/>
        </p:nvSpPr>
        <p:spPr>
          <a:xfrm>
            <a:off x="33230" y="4556581"/>
            <a:ext cx="1152849" cy="215444"/>
          </a:xfrm>
          <a:prstGeom prst="rect">
            <a:avLst/>
          </a:prstGeom>
          <a:noFill/>
        </p:spPr>
        <p:txBody>
          <a:bodyPr wrap="square" rtlCol="0">
            <a:spAutoFit/>
          </a:bodyPr>
          <a:lstStyle/>
          <a:p>
            <a:r>
              <a:rPr lang="ja-JP" altLang="en-US" sz="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提供</a:t>
            </a:r>
            <a:r>
              <a:rPr lang="ja-JP" altLang="en-US" sz="8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8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川崎重工業㈱</a:t>
            </a:r>
            <a:endParaRPr kumimoji="1" lang="ja-JP" altLang="en-US" sz="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7" name="テキスト ボックス 46"/>
          <p:cNvSpPr txBox="1"/>
          <p:nvPr/>
        </p:nvSpPr>
        <p:spPr>
          <a:xfrm>
            <a:off x="3381568" y="1840551"/>
            <a:ext cx="5267112" cy="400110"/>
          </a:xfrm>
          <a:prstGeom prst="rect">
            <a:avLst/>
          </a:prstGeom>
          <a:noFill/>
        </p:spPr>
        <p:txBody>
          <a:bodyPr wrap="square" rtlCol="0">
            <a:spAutoFit/>
          </a:bodyPr>
          <a:lstStyle/>
          <a:p>
            <a:r>
              <a:rPr lang="en-US" altLang="ja-JP" sz="1000" dirty="0" smtClean="0">
                <a:latin typeface="メイリオ" panose="020B0604030504040204" pitchFamily="50" charset="-128"/>
                <a:ea typeface="メイリオ" panose="020B0604030504040204" pitchFamily="50" charset="-128"/>
                <a:cs typeface="メイリオ" panose="020B0604030504040204" pitchFamily="50" charset="-128"/>
              </a:rPr>
              <a:t>NEDO</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：国立研究開発法人新エネルギー・産業技術総合開発</a:t>
            </a:r>
            <a:r>
              <a:rPr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機構</a:t>
            </a:r>
            <a:endParaRPr lang="en-US" altLang="ja-JP" sz="1000"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国が企業にお金を補助して、</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研究</a:t>
            </a:r>
            <a:r>
              <a:rPr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開発や実証</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試験を</a:t>
            </a:r>
            <a:r>
              <a:rPr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行っている。</a:t>
            </a:r>
            <a:endParaRPr lang="ja-JP" altLang="en-US" sz="10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2" name="図 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29559" y="5502614"/>
            <a:ext cx="1233265" cy="1234975"/>
          </a:xfrm>
          <a:prstGeom prst="rect">
            <a:avLst/>
          </a:prstGeom>
        </p:spPr>
      </p:pic>
    </p:spTree>
    <p:extLst>
      <p:ext uri="{BB962C8B-B14F-4D97-AF65-F5344CB8AC3E}">
        <p14:creationId xmlns:p14="http://schemas.microsoft.com/office/powerpoint/2010/main" val="41694216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B5D71D99-324F-954A-AB79-333264EAF326}" type="slidenum">
              <a:rPr kumimoji="1" lang="ja-JP" altLang="en-US" sz="1800" smtClean="0">
                <a:solidFill>
                  <a:schemeClr val="tx1"/>
                </a:solidFill>
              </a:rPr>
              <a:t>22</a:t>
            </a:fld>
            <a:endParaRPr kumimoji="1" lang="ja-JP" altLang="en-US" sz="1800" dirty="0">
              <a:solidFill>
                <a:schemeClr val="tx1"/>
              </a:solidFill>
            </a:endParaRPr>
          </a:p>
        </p:txBody>
      </p:sp>
      <p:sp>
        <p:nvSpPr>
          <p:cNvPr id="40" name="テキスト ボックス 39"/>
          <p:cNvSpPr txBox="1"/>
          <p:nvPr/>
        </p:nvSpPr>
        <p:spPr>
          <a:xfrm>
            <a:off x="330200" y="424430"/>
            <a:ext cx="7379855" cy="523220"/>
          </a:xfrm>
          <a:prstGeom prst="rect">
            <a:avLst/>
          </a:prstGeom>
          <a:noFill/>
        </p:spPr>
        <p:txBody>
          <a:bodyPr wrap="square" rtlCol="0">
            <a:spAutoFit/>
          </a:bodyPr>
          <a:lstStyle/>
          <a:p>
            <a:r>
              <a:rPr lang="ja-JP" altLang="en-US" sz="2800" b="1" dirty="0" smtClean="0">
                <a:solidFill>
                  <a:srgbClr val="11A9D9"/>
                </a:solidFill>
                <a:ea typeface="メイリオ"/>
              </a:rPr>
              <a:t>水素エネルギー</a:t>
            </a:r>
            <a:r>
              <a:rPr lang="ja-JP" altLang="en-US" sz="2800" b="1" dirty="0">
                <a:solidFill>
                  <a:srgbClr val="11A9D9"/>
                </a:solidFill>
                <a:ea typeface="メイリオ"/>
              </a:rPr>
              <a:t>の</a:t>
            </a:r>
            <a:r>
              <a:rPr lang="ja-JP" altLang="en-US" sz="2800" b="1" dirty="0" smtClean="0">
                <a:solidFill>
                  <a:srgbClr val="11A9D9"/>
                </a:solidFill>
                <a:ea typeface="メイリオ"/>
              </a:rPr>
              <a:t>利用拡大に向けて</a:t>
            </a:r>
            <a:endParaRPr lang="en-US" altLang="ja-JP" sz="2800" b="1" dirty="0" smtClean="0">
              <a:solidFill>
                <a:srgbClr val="11A9D9"/>
              </a:solidFill>
              <a:ea typeface="メイリオ"/>
            </a:endParaRPr>
          </a:p>
        </p:txBody>
      </p:sp>
      <p:pic>
        <p:nvPicPr>
          <p:cNvPr id="4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8945" y="4465890"/>
            <a:ext cx="1902130" cy="21908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0" name="正方形/長方形 49"/>
          <p:cNvSpPr/>
          <p:nvPr/>
        </p:nvSpPr>
        <p:spPr>
          <a:xfrm>
            <a:off x="384121" y="1329136"/>
            <a:ext cx="5102277" cy="489275"/>
          </a:xfrm>
          <a:prstGeom prst="rect">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正方形/長方形 50"/>
          <p:cNvSpPr/>
          <p:nvPr/>
        </p:nvSpPr>
        <p:spPr>
          <a:xfrm>
            <a:off x="42568" y="2252496"/>
            <a:ext cx="5374771" cy="1219883"/>
          </a:xfrm>
          <a:prstGeom prst="rect">
            <a:avLst/>
          </a:prstGeom>
          <a:ln>
            <a:noFill/>
          </a:ln>
        </p:spPr>
        <p:txBody>
          <a:bodyPr wrap="square">
            <a:noAutofit/>
          </a:bodyPr>
          <a:lstStyle/>
          <a:p>
            <a:r>
              <a:rPr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海外の未利用エネルギーから製造された</a:t>
            </a:r>
            <a:endParaRPr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水素を日本に海上輸送し、荷揚を行う</a:t>
            </a:r>
            <a:endParaRPr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500" b="1" dirty="0" smtClean="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実施主体</a:t>
            </a:r>
            <a:r>
              <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技術研究組合</a:t>
            </a:r>
            <a:r>
              <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rPr>
              <a:t>CO</a:t>
            </a:r>
            <a:r>
              <a:rPr lang="ja-JP" altLang="en-US" sz="800" b="1" dirty="0" smtClean="0">
                <a:latin typeface="メイリオ" panose="020B0604030504040204" pitchFamily="50" charset="-128"/>
                <a:ea typeface="メイリオ" panose="020B0604030504040204" pitchFamily="50" charset="-128"/>
                <a:cs typeface="メイリオ" panose="020B0604030504040204" pitchFamily="50" charset="-128"/>
              </a:rPr>
              <a:t>２</a:t>
            </a: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フリー水素サプライチェーン推進機構</a:t>
            </a:r>
            <a:endPar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200" b="1" dirty="0" err="1" smtClean="0">
                <a:latin typeface="メイリオ" panose="020B0604030504040204" pitchFamily="50" charset="-128"/>
                <a:ea typeface="メイリオ" panose="020B0604030504040204" pitchFamily="50" charset="-128"/>
                <a:cs typeface="メイリオ" panose="020B0604030504040204" pitchFamily="50" charset="-128"/>
              </a:rPr>
              <a:t>HySTRA</a:t>
            </a: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岩谷産業㈱、川崎重工㈱、シェルジャパン㈱、電源開発㈱ 、</a:t>
            </a:r>
            <a:endPar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　　　　丸紅㈱、</a:t>
            </a:r>
            <a:r>
              <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rPr>
              <a:t>ENEOS</a:t>
            </a: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㈱、川崎汽船</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の</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7</a:t>
            </a:r>
            <a:r>
              <a:rPr lang="ja-JP" altLang="en-US" sz="1200" b="1" dirty="0" smtClean="0">
                <a:latin typeface="メイリオ" panose="020B0604030504040204" pitchFamily="50" charset="-128"/>
                <a:ea typeface="メイリオ" panose="020B0604030504040204" pitchFamily="50" charset="-128"/>
                <a:cs typeface="メイリオ" panose="020B0604030504040204" pitchFamily="50" charset="-128"/>
              </a:rPr>
              <a:t>社で構成</a:t>
            </a:r>
            <a:endPar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200" b="1" dirty="0" smtClean="0">
                <a:latin typeface="メイリオ" panose="020B0604030504040204" pitchFamily="50" charset="-128"/>
                <a:ea typeface="メイリオ" panose="020B0604030504040204" pitchFamily="50" charset="-128"/>
                <a:cs typeface="メイリオ" panose="020B0604030504040204" pitchFamily="50" charset="-128"/>
              </a:rPr>
              <a:t>                   </a:t>
            </a:r>
          </a:p>
        </p:txBody>
      </p:sp>
      <p:sp>
        <p:nvSpPr>
          <p:cNvPr id="53" name="テキスト ボックス 52"/>
          <p:cNvSpPr txBox="1"/>
          <p:nvPr/>
        </p:nvSpPr>
        <p:spPr>
          <a:xfrm>
            <a:off x="484644" y="1372398"/>
            <a:ext cx="5170567" cy="430887"/>
          </a:xfrm>
          <a:prstGeom prst="rect">
            <a:avLst/>
          </a:prstGeom>
          <a:noFill/>
        </p:spPr>
        <p:txBody>
          <a:bodyPr wrap="square" rtlCol="0">
            <a:spAutoFit/>
          </a:bodyPr>
          <a:lstStyle/>
          <a:p>
            <a:r>
              <a:rPr kumimoji="1" lang="ja-JP" altLang="en-US" sz="2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水素</a:t>
            </a:r>
            <a:r>
              <a:rPr lang="ja-JP" altLang="en-US" sz="2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サプライチェーン構築</a:t>
            </a:r>
            <a:r>
              <a:rPr kumimoji="1" lang="ja-JP" altLang="en-US" sz="2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実証事業</a:t>
            </a:r>
            <a:r>
              <a:rPr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140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※2</a:t>
            </a:r>
            <a:endParaRPr kumimoji="1"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テキスト ボックス 59"/>
          <p:cNvSpPr txBox="1"/>
          <p:nvPr/>
        </p:nvSpPr>
        <p:spPr>
          <a:xfrm>
            <a:off x="373796" y="1824126"/>
            <a:ext cx="6725569" cy="246221"/>
          </a:xfrm>
          <a:prstGeom prst="rect">
            <a:avLst/>
          </a:prstGeom>
          <a:noFill/>
        </p:spPr>
        <p:txBody>
          <a:bodyPr wrap="square" rtlCol="0">
            <a:spAutoFit/>
          </a:bodyPr>
          <a:lstStyle/>
          <a:p>
            <a:r>
              <a:rPr kumimoji="1" lang="en-US" altLang="ja-JP" sz="1000" dirty="0" smtClean="0">
                <a:latin typeface="メイリオ" panose="020B0604030504040204" pitchFamily="50" charset="-128"/>
                <a:ea typeface="メイリオ" panose="020B0604030504040204" pitchFamily="50" charset="-128"/>
                <a:cs typeface="メイリオ" panose="020B0604030504040204" pitchFamily="50" charset="-128"/>
              </a:rPr>
              <a:t>※2  NEDO</a:t>
            </a:r>
            <a:r>
              <a:rPr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助成事業名称： 未利用褐炭由来水素大規模海上輸送サプライチェーン構築事業</a:t>
            </a:r>
            <a:endParaRPr kumimoji="1" lang="ja-JP" altLang="en-US" sz="1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大かっこ 10"/>
          <p:cNvSpPr/>
          <p:nvPr/>
        </p:nvSpPr>
        <p:spPr>
          <a:xfrm>
            <a:off x="806903" y="3522395"/>
            <a:ext cx="4431847" cy="365125"/>
          </a:xfrm>
          <a:prstGeom prst="bracketPair">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1" name="円/楕円 60"/>
          <p:cNvSpPr/>
          <p:nvPr/>
        </p:nvSpPr>
        <p:spPr>
          <a:xfrm>
            <a:off x="7816668" y="6223707"/>
            <a:ext cx="152277" cy="145907"/>
          </a:xfrm>
          <a:prstGeom prst="ellipse">
            <a:avLst/>
          </a:prstGeom>
          <a:noFill/>
          <a:ln w="57150">
            <a:solidFill>
              <a:srgbClr val="33CC33"/>
            </a:solidFill>
          </a:ln>
          <a:effectLst>
            <a:glow rad="165100">
              <a:schemeClr val="accent3">
                <a:satMod val="175000"/>
                <a:alpha val="79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二等辺三角形 61"/>
          <p:cNvSpPr/>
          <p:nvPr/>
        </p:nvSpPr>
        <p:spPr>
          <a:xfrm rot="419224" flipH="1" flipV="1">
            <a:off x="7683130" y="4171834"/>
            <a:ext cx="398338" cy="2079637"/>
          </a:xfrm>
          <a:prstGeom prst="triangle">
            <a:avLst>
              <a:gd name="adj" fmla="val 20151"/>
            </a:avLst>
          </a:prstGeom>
          <a:solidFill>
            <a:srgbClr val="33CC33"/>
          </a:solidFill>
          <a:ln w="25400" cap="flat" cmpd="sng" algn="ctr">
            <a:noFill/>
            <a:prstDash val="solid"/>
          </a:ln>
          <a:effectLst/>
        </p:spPr>
        <p:txBody>
          <a:bodyPr rtlCol="0" anchor="ctr"/>
          <a:lstStyle/>
          <a:p>
            <a:endParaRPr lang="ja-JP" altLang="en-US" dirty="0"/>
          </a:p>
        </p:txBody>
      </p:sp>
      <p:sp>
        <p:nvSpPr>
          <p:cNvPr id="28" name="正方形/長方形 27"/>
          <p:cNvSpPr/>
          <p:nvPr/>
        </p:nvSpPr>
        <p:spPr>
          <a:xfrm>
            <a:off x="5616819" y="1379777"/>
            <a:ext cx="2220568" cy="288261"/>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p:cNvSpPr txBox="1"/>
          <p:nvPr/>
        </p:nvSpPr>
        <p:spPr>
          <a:xfrm>
            <a:off x="5616822" y="1385409"/>
            <a:ext cx="2589657" cy="276999"/>
          </a:xfrm>
          <a:prstGeom prst="rect">
            <a:avLst/>
          </a:prstGeom>
          <a:noFill/>
        </p:spPr>
        <p:txBody>
          <a:bodyPr wrap="square" rtlCol="0">
            <a:spAutoFit/>
          </a:bodyPr>
          <a:lstStyle/>
          <a:p>
            <a:r>
              <a:rPr lang="ja-JP" altLang="en-US" sz="1200" b="1" dirty="0" smtClean="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計画期間　</a:t>
            </a:r>
            <a:r>
              <a:rPr lang="en-US" altLang="ja-JP" sz="1200" b="1" dirty="0" smtClean="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2015</a:t>
            </a:r>
            <a:r>
              <a:rPr lang="ja-JP" altLang="en-US" sz="1200" b="1" dirty="0" smtClean="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200" b="1" dirty="0" smtClean="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2020</a:t>
            </a:r>
            <a:r>
              <a:rPr lang="ja-JP" altLang="en-US" sz="1200" b="1"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年度</a:t>
            </a:r>
            <a:endParaRPr kumimoji="1" lang="ja-JP" altLang="en-US" sz="1200" b="1"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1" name="テキスト ボックス 30"/>
          <p:cNvSpPr txBox="1"/>
          <p:nvPr/>
        </p:nvSpPr>
        <p:spPr>
          <a:xfrm>
            <a:off x="163776" y="101267"/>
            <a:ext cx="7172833" cy="323165"/>
          </a:xfrm>
          <a:prstGeom prst="rect">
            <a:avLst/>
          </a:prstGeom>
          <a:noFill/>
        </p:spPr>
        <p:txBody>
          <a:bodyPr wrap="square" rtlCol="0">
            <a:spAutoFit/>
          </a:bodyPr>
          <a:lstStyle/>
          <a:p>
            <a:r>
              <a:rPr lang="en-US" altLang="ja-JP" sz="1500" b="1" dirty="0">
                <a:latin typeface="メイリオ" panose="020B0604030504040204" pitchFamily="50" charset="-128"/>
                <a:ea typeface="メイリオ" panose="020B0604030504040204" pitchFamily="50" charset="-128"/>
                <a:cs typeface="メイリオ" panose="020B0604030504040204" pitchFamily="50" charset="-128"/>
              </a:rPr>
              <a:t>Ⅳ. </a:t>
            </a:r>
            <a:r>
              <a:rPr lang="ja-JP" altLang="en-US" sz="1500" b="1" dirty="0">
                <a:latin typeface="メイリオ" panose="020B0604030504040204" pitchFamily="50" charset="-128"/>
                <a:ea typeface="メイリオ" panose="020B0604030504040204" pitchFamily="50" charset="-128"/>
                <a:cs typeface="メイリオ" panose="020B0604030504040204" pitchFamily="50" charset="-128"/>
              </a:rPr>
              <a:t>神戸市の取組③ 「革新的技術開発の推進</a:t>
            </a:r>
            <a:r>
              <a:rPr lang="ja-JP" altLang="en-US" sz="1500" b="1"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500" b="1" dirty="0" smtClean="0">
                <a:ea typeface="メイリオ"/>
              </a:rPr>
              <a:t>（水素エネルギーの利用促進）</a:t>
            </a:r>
            <a:endParaRPr lang="en-US" altLang="ja-JP" sz="1500" b="1" dirty="0">
              <a:ea typeface="メイリオ"/>
            </a:endParaRPr>
          </a:p>
        </p:txBody>
      </p:sp>
      <p:pic>
        <p:nvPicPr>
          <p:cNvPr id="33" name="図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5600" y="4944952"/>
            <a:ext cx="1776528" cy="1344735"/>
          </a:xfrm>
          <a:prstGeom prst="rect">
            <a:avLst/>
          </a:prstGeom>
        </p:spPr>
      </p:pic>
      <p:sp>
        <p:nvSpPr>
          <p:cNvPr id="34" name="Text Box 4"/>
          <p:cNvSpPr txBox="1">
            <a:spLocks noChangeArrowheads="1"/>
          </p:cNvSpPr>
          <p:nvPr/>
        </p:nvSpPr>
        <p:spPr bwMode="auto">
          <a:xfrm>
            <a:off x="5553987" y="4220954"/>
            <a:ext cx="2431555" cy="297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1600"/>
              </a:lnSpc>
            </a:pPr>
            <a:r>
              <a:rPr lang="ja-JP" altLang="en-US" sz="1050" b="1" dirty="0" smtClean="0">
                <a:latin typeface="メイリオ" panose="020B0604030504040204" pitchFamily="50" charset="-128"/>
                <a:ea typeface="メイリオ" panose="020B0604030504040204" pitchFamily="50" charset="-128"/>
                <a:cs typeface="メイリオ" panose="020B0604030504040204" pitchFamily="50" charset="-128"/>
              </a:rPr>
              <a:t>水素基地、水素運搬船イメージ図</a:t>
            </a:r>
            <a:endParaRPr lang="en-US" altLang="ja-JP" sz="105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Text Box 4"/>
          <p:cNvSpPr txBox="1">
            <a:spLocks noChangeArrowheads="1"/>
          </p:cNvSpPr>
          <p:nvPr/>
        </p:nvSpPr>
        <p:spPr bwMode="auto">
          <a:xfrm>
            <a:off x="6689410" y="6636683"/>
            <a:ext cx="1779465" cy="297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eaLnBrk="1" hangingPunct="1">
              <a:lnSpc>
                <a:spcPts val="1600"/>
              </a:lnSpc>
            </a:pPr>
            <a:r>
              <a:rPr lang="ja-JP" altLang="en-US" sz="1050" b="1" dirty="0" smtClean="0">
                <a:latin typeface="メイリオ" panose="020B0604030504040204" pitchFamily="50" charset="-128"/>
                <a:ea typeface="メイリオ" panose="020B0604030504040204" pitchFamily="50" charset="-128"/>
                <a:cs typeface="メイリオ" panose="020B0604030504040204" pitchFamily="50" charset="-128"/>
              </a:rPr>
              <a:t>場所：神戸空港島</a:t>
            </a:r>
            <a:endParaRPr lang="en-US" altLang="ja-JP" sz="105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6" name="角丸四角形吹き出し 35"/>
          <p:cNvSpPr/>
          <p:nvPr/>
        </p:nvSpPr>
        <p:spPr>
          <a:xfrm>
            <a:off x="2132129" y="4944952"/>
            <a:ext cx="3878682" cy="1174484"/>
          </a:xfrm>
          <a:prstGeom prst="wedgeRoundRectCallout">
            <a:avLst>
              <a:gd name="adj1" fmla="val -54443"/>
              <a:gd name="adj2" fmla="val -33007"/>
              <a:gd name="adj3" fmla="val 16667"/>
            </a:avLst>
          </a:prstGeom>
          <a:solidFill>
            <a:schemeClr val="bg1"/>
          </a:solid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Text Box 4"/>
          <p:cNvSpPr txBox="1">
            <a:spLocks noChangeArrowheads="1"/>
          </p:cNvSpPr>
          <p:nvPr/>
        </p:nvSpPr>
        <p:spPr bwMode="auto">
          <a:xfrm>
            <a:off x="2176511" y="5064392"/>
            <a:ext cx="38343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defRPr kumimoji="1" sz="2200">
                <a:solidFill>
                  <a:schemeClr val="tx1"/>
                </a:solidFill>
                <a:latin typeface="Arial" charset="0"/>
                <a:ea typeface="ＭＳ Ｐゴシック" pitchFamily="50" charset="-128"/>
              </a:defRPr>
            </a:lvl1pPr>
            <a:lvl2pPr marL="742950" indent="-285750" eaLnBrk="0" hangingPunct="0">
              <a:defRPr kumimoji="1" sz="2200">
                <a:solidFill>
                  <a:schemeClr val="tx1"/>
                </a:solidFill>
                <a:latin typeface="Arial" charset="0"/>
                <a:ea typeface="ＭＳ Ｐゴシック" pitchFamily="50" charset="-128"/>
              </a:defRPr>
            </a:lvl2pPr>
            <a:lvl3pPr marL="1143000" indent="-228600" eaLnBrk="0" hangingPunct="0">
              <a:defRPr kumimoji="1" sz="2200">
                <a:solidFill>
                  <a:schemeClr val="tx1"/>
                </a:solidFill>
                <a:latin typeface="Arial" charset="0"/>
                <a:ea typeface="ＭＳ Ｐゴシック" pitchFamily="50" charset="-128"/>
              </a:defRPr>
            </a:lvl3pPr>
            <a:lvl4pPr marL="1600200" indent="-228600" eaLnBrk="0" hangingPunct="0">
              <a:defRPr kumimoji="1" sz="2200">
                <a:solidFill>
                  <a:schemeClr val="tx1"/>
                </a:solidFill>
                <a:latin typeface="Arial" charset="0"/>
                <a:ea typeface="ＭＳ Ｐゴシック" pitchFamily="50" charset="-128"/>
              </a:defRPr>
            </a:lvl4pPr>
            <a:lvl5pPr marL="2057400" indent="-228600" eaLnBrk="0" hangingPunct="0">
              <a:defRPr kumimoji="1" sz="2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200">
                <a:solidFill>
                  <a:schemeClr val="tx1"/>
                </a:solidFill>
                <a:latin typeface="Arial" charset="0"/>
                <a:ea typeface="ＭＳ Ｐゴシック" pitchFamily="50" charset="-128"/>
              </a:defRPr>
            </a:lvl9pPr>
          </a:lstStyle>
          <a:p>
            <a:pPr indent="-85725" eaLnBrk="1" hangingPunct="1">
              <a:lnSpc>
                <a:spcPts val="1800"/>
              </a:lnSpc>
              <a:spcBef>
                <a:spcPct val="50000"/>
              </a:spcBef>
            </a:pPr>
            <a:r>
              <a:rPr lang="ja-JP" altLang="en-US" sz="1600" b="1" dirty="0">
                <a:latin typeface="HG丸ｺﾞｼｯｸM-PRO" panose="020F0600000000000000" pitchFamily="50" charset="-128"/>
                <a:ea typeface="HG丸ｺﾞｼｯｸM-PRO" panose="020F0600000000000000" pitchFamily="50" charset="-128"/>
                <a:cs typeface="メイリオ" panose="020B0604030504040204" pitchFamily="50" charset="-128"/>
              </a:rPr>
              <a:t>水素を船で海上輸送する</a:t>
            </a:r>
            <a:r>
              <a:rPr lang="ja-JP" altLang="en-US" sz="1600" b="1" dirty="0" smtClean="0">
                <a:latin typeface="HG丸ｺﾞｼｯｸM-PRO" panose="020F0600000000000000" pitchFamily="50" charset="-128"/>
                <a:ea typeface="HG丸ｺﾞｼｯｸM-PRO" panose="020F0600000000000000" pitchFamily="50" charset="-128"/>
                <a:cs typeface="メイリオ" panose="020B0604030504040204" pitchFamily="50" charset="-128"/>
              </a:rPr>
              <a:t>のは、世界</a:t>
            </a:r>
            <a:r>
              <a:rPr lang="ja-JP" altLang="en-US" sz="1600" b="1" dirty="0">
                <a:latin typeface="HG丸ｺﾞｼｯｸM-PRO" panose="020F0600000000000000" pitchFamily="50" charset="-128"/>
                <a:ea typeface="HG丸ｺﾞｼｯｸM-PRO" panose="020F0600000000000000" pitchFamily="50" charset="-128"/>
                <a:cs typeface="メイリオ" panose="020B0604030504040204" pitchFamily="50" charset="-128"/>
              </a:rPr>
              <a:t>で</a:t>
            </a:r>
            <a:r>
              <a:rPr lang="ja-JP" altLang="en-US" sz="1600" b="1" dirty="0" smtClean="0">
                <a:latin typeface="HG丸ｺﾞｼｯｸM-PRO" panose="020F0600000000000000" pitchFamily="50" charset="-128"/>
                <a:ea typeface="HG丸ｺﾞｼｯｸM-PRO" panose="020F0600000000000000" pitchFamily="50" charset="-128"/>
                <a:cs typeface="メイリオ" panose="020B0604030504040204" pitchFamily="50" charset="-128"/>
              </a:rPr>
              <a:t>初めての取り組みなんやで！オーストラリアから</a:t>
            </a:r>
            <a:r>
              <a:rPr lang="en-US" altLang="ja-JP" sz="1600" b="1" dirty="0" smtClean="0">
                <a:latin typeface="HG丸ｺﾞｼｯｸM-PRO" panose="020F0600000000000000" pitchFamily="50" charset="-128"/>
                <a:ea typeface="HG丸ｺﾞｼｯｸM-PRO" panose="020F0600000000000000" pitchFamily="50" charset="-128"/>
                <a:cs typeface="メイリオ" panose="020B0604030504040204" pitchFamily="50" charset="-128"/>
              </a:rPr>
              <a:t>16</a:t>
            </a:r>
            <a:r>
              <a:rPr lang="ja-JP" altLang="en-US" sz="1600" b="1" dirty="0" smtClean="0">
                <a:latin typeface="HG丸ｺﾞｼｯｸM-PRO" panose="020F0600000000000000" pitchFamily="50" charset="-128"/>
                <a:ea typeface="HG丸ｺﾞｼｯｸM-PRO" panose="020F0600000000000000" pitchFamily="50" charset="-128"/>
                <a:cs typeface="メイリオ" panose="020B0604030504040204" pitchFamily="50" charset="-128"/>
              </a:rPr>
              <a:t>日かけて</a:t>
            </a:r>
            <a:r>
              <a:rPr lang="zh-TW" altLang="en-US" sz="1600" b="1" dirty="0" smtClean="0">
                <a:latin typeface="HG丸ｺﾞｼｯｸM-PRO" panose="020F0600000000000000" pitchFamily="50" charset="-128"/>
                <a:ea typeface="HG丸ｺﾞｼｯｸM-PRO" panose="020F0600000000000000" pitchFamily="50" charset="-128"/>
                <a:cs typeface="メイリオ" panose="020B0604030504040204" pitchFamily="50" charset="-128"/>
              </a:rPr>
              <a:t>神戸</a:t>
            </a:r>
            <a:r>
              <a:rPr lang="zh-TW" altLang="en-US" sz="1600" b="1" dirty="0">
                <a:latin typeface="HG丸ｺﾞｼｯｸM-PRO" panose="020F0600000000000000" pitchFamily="50" charset="-128"/>
                <a:ea typeface="HG丸ｺﾞｼｯｸM-PRO" panose="020F0600000000000000" pitchFamily="50" charset="-128"/>
                <a:cs typeface="メイリオ" panose="020B0604030504040204" pitchFamily="50" charset="-128"/>
              </a:rPr>
              <a:t>空港</a:t>
            </a:r>
            <a:r>
              <a:rPr lang="zh-TW" altLang="en-US" sz="1600" b="1" dirty="0" smtClean="0">
                <a:latin typeface="HG丸ｺﾞｼｯｸM-PRO" panose="020F0600000000000000" pitchFamily="50" charset="-128"/>
                <a:ea typeface="HG丸ｺﾞｼｯｸM-PRO" panose="020F0600000000000000" pitchFamily="50" charset="-128"/>
                <a:cs typeface="メイリオ" panose="020B0604030504040204" pitchFamily="50" charset="-128"/>
              </a:rPr>
              <a:t>島</a:t>
            </a:r>
            <a:r>
              <a:rPr lang="ja-JP" altLang="en-US" sz="1600" b="1" dirty="0" smtClean="0">
                <a:latin typeface="HG丸ｺﾞｼｯｸM-PRO" panose="020F0600000000000000" pitchFamily="50" charset="-128"/>
                <a:ea typeface="HG丸ｺﾞｼｯｸM-PRO" panose="020F0600000000000000" pitchFamily="50" charset="-128"/>
                <a:cs typeface="メイリオ" panose="020B0604030504040204" pitchFamily="50" charset="-128"/>
              </a:rPr>
              <a:t>に運んでくる</a:t>
            </a:r>
            <a:r>
              <a:rPr lang="ja-JP" altLang="en-US" sz="1600" b="1" dirty="0" err="1" smtClean="0">
                <a:latin typeface="HG丸ｺﾞｼｯｸM-PRO" panose="020F0600000000000000" pitchFamily="50" charset="-128"/>
                <a:ea typeface="HG丸ｺﾞｼｯｸM-PRO" panose="020F0600000000000000" pitchFamily="50" charset="-128"/>
                <a:cs typeface="メイリオ" panose="020B0604030504040204" pitchFamily="50" charset="-128"/>
              </a:rPr>
              <a:t>んや</a:t>
            </a:r>
            <a:r>
              <a:rPr lang="ja-JP" altLang="en-US" sz="1600" b="1" dirty="0" smtClean="0">
                <a:latin typeface="HG丸ｺﾞｼｯｸM-PRO" panose="020F0600000000000000" pitchFamily="50" charset="-128"/>
                <a:ea typeface="HG丸ｺﾞｼｯｸM-PRO" panose="020F0600000000000000" pitchFamily="50" charset="-128"/>
                <a:cs typeface="メイリオ" panose="020B0604030504040204" pitchFamily="50" charset="-128"/>
              </a:rPr>
              <a:t>！</a:t>
            </a:r>
            <a:endParaRPr lang="en-US" altLang="zh-TW" sz="1600" b="1" dirty="0" smtClean="0">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32" name="テキスト ボックス 31"/>
          <p:cNvSpPr txBox="1"/>
          <p:nvPr/>
        </p:nvSpPr>
        <p:spPr>
          <a:xfrm rot="20686105">
            <a:off x="201410" y="4297083"/>
            <a:ext cx="2230857" cy="584775"/>
          </a:xfrm>
          <a:prstGeom prst="rect">
            <a:avLst/>
          </a:prstGeom>
          <a:solidFill>
            <a:schemeClr val="bg1"/>
          </a:solidFill>
        </p:spPr>
        <p:txBody>
          <a:bodyPr wrap="square" rtlCol="0">
            <a:spAutoFit/>
          </a:bodyPr>
          <a:lstStyle/>
          <a:p>
            <a:r>
              <a:rPr kumimoji="1" lang="ja-JP" altLang="en-US"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世界初！！</a:t>
            </a:r>
          </a:p>
        </p:txBody>
      </p:sp>
      <p:pic>
        <p:nvPicPr>
          <p:cNvPr id="5" name="図 4"/>
          <p:cNvPicPr>
            <a:picLocks noChangeAspect="1"/>
          </p:cNvPicPr>
          <p:nvPr/>
        </p:nvPicPr>
        <p:blipFill>
          <a:blip r:embed="rId5"/>
          <a:stretch>
            <a:fillRect/>
          </a:stretch>
        </p:blipFill>
        <p:spPr>
          <a:xfrm>
            <a:off x="5687265" y="1982701"/>
            <a:ext cx="3409109" cy="2267058"/>
          </a:xfrm>
          <a:prstGeom prst="rect">
            <a:avLst/>
          </a:prstGeom>
        </p:spPr>
      </p:pic>
      <p:sp>
        <p:nvSpPr>
          <p:cNvPr id="63" name="テキスト ボックス 5"/>
          <p:cNvSpPr txBox="1">
            <a:spLocks noChangeArrowheads="1"/>
          </p:cNvSpPr>
          <p:nvPr/>
        </p:nvSpPr>
        <p:spPr bwMode="auto">
          <a:xfrm>
            <a:off x="7766385" y="4009657"/>
            <a:ext cx="153205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lgn="l"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lgn="l"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lgn="l"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ja-JP" altLang="en-US" sz="1000" b="1"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rPr>
              <a:t>提供</a:t>
            </a:r>
            <a:r>
              <a:rPr lang="ja-JP" altLang="en-US" sz="1000" b="1" dirty="0" smtClean="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rPr>
              <a:t>：川崎重工業㈱</a:t>
            </a:r>
            <a:endParaRPr lang="ja-JP" altLang="ja-JP" sz="1000" b="1"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5278142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角丸四角形 284"/>
          <p:cNvSpPr/>
          <p:nvPr/>
        </p:nvSpPr>
        <p:spPr>
          <a:xfrm>
            <a:off x="761839" y="1269456"/>
            <a:ext cx="7343759" cy="5311661"/>
          </a:xfrm>
          <a:prstGeom prst="roundRect">
            <a:avLst>
              <a:gd name="adj" fmla="val 0"/>
            </a:avLst>
          </a:prstGeom>
          <a:solidFill>
            <a:sysClr val="window" lastClr="FFFFFF"/>
          </a:solidFill>
          <a:ln w="38100" cap="flat" cmpd="sng" algn="ctr">
            <a:solidFill>
              <a:srgbClr val="0070C0"/>
            </a:solidFill>
            <a:prstDash val="solid"/>
          </a:ln>
          <a:effectLst/>
        </p:spPr>
        <p:txBody>
          <a:bodyPr rtlCol="0" anchor="ctr"/>
          <a:lstStyle/>
          <a:p>
            <a:endParaRPr lang="ja-JP" altLang="en-US"/>
          </a:p>
        </p:txBody>
      </p:sp>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2782" y="2666921"/>
            <a:ext cx="4910580" cy="3697575"/>
          </a:xfrm>
          <a:prstGeom prst="rect">
            <a:avLst/>
          </a:prstGeom>
        </p:spPr>
      </p:pic>
      <p:sp>
        <p:nvSpPr>
          <p:cNvPr id="275" name="二等辺三角形 274"/>
          <p:cNvSpPr/>
          <p:nvPr/>
        </p:nvSpPr>
        <p:spPr>
          <a:xfrm rot="17992287" flipV="1">
            <a:off x="5637083" y="5466808"/>
            <a:ext cx="1247273" cy="360843"/>
          </a:xfrm>
          <a:prstGeom prst="triangle">
            <a:avLst>
              <a:gd name="adj" fmla="val 100000"/>
            </a:avLst>
          </a:prstGeom>
          <a:solidFill>
            <a:srgbClr val="33CC33"/>
          </a:solidFill>
          <a:ln w="25400" cap="flat" cmpd="sng" algn="ctr">
            <a:noFill/>
            <a:prstDash val="solid"/>
          </a:ln>
          <a:effectLst/>
        </p:spPr>
        <p:txBody>
          <a:bodyPr wrap="square" rtlCol="0" anchor="ctr">
            <a:noAutofit/>
          </a:bodyPr>
          <a:lstStyle/>
          <a:p>
            <a:endParaRPr lang="ja-JP" altLang="en-US" dirty="0"/>
          </a:p>
        </p:txBody>
      </p:sp>
      <p:sp>
        <p:nvSpPr>
          <p:cNvPr id="277" name="二等辺三角形 276"/>
          <p:cNvSpPr/>
          <p:nvPr/>
        </p:nvSpPr>
        <p:spPr>
          <a:xfrm rot="16200000" flipV="1">
            <a:off x="3410825" y="4118180"/>
            <a:ext cx="435544" cy="2707435"/>
          </a:xfrm>
          <a:prstGeom prst="triangle">
            <a:avLst>
              <a:gd name="adj" fmla="val 0"/>
            </a:avLst>
          </a:prstGeom>
          <a:solidFill>
            <a:srgbClr val="00B0F0"/>
          </a:solidFill>
          <a:ln w="25400" cap="flat" cmpd="sng" algn="ctr">
            <a:noFill/>
            <a:prstDash val="solid"/>
          </a:ln>
          <a:effectLst/>
        </p:spPr>
        <p:txBody>
          <a:bodyPr rtlCol="0" anchor="ctr"/>
          <a:lstStyle/>
          <a:p>
            <a:endParaRPr lang="ja-JP" altLang="en-US" dirty="0"/>
          </a:p>
        </p:txBody>
      </p:sp>
      <p:sp>
        <p:nvSpPr>
          <p:cNvPr id="280" name="角丸四角形 279"/>
          <p:cNvSpPr/>
          <p:nvPr/>
        </p:nvSpPr>
        <p:spPr>
          <a:xfrm>
            <a:off x="427467" y="4647499"/>
            <a:ext cx="2215931" cy="1800980"/>
          </a:xfrm>
          <a:prstGeom prst="roundRect">
            <a:avLst>
              <a:gd name="adj" fmla="val 0"/>
            </a:avLst>
          </a:prstGeom>
          <a:solidFill>
            <a:sysClr val="window" lastClr="FFFFFF"/>
          </a:solidFill>
          <a:ln w="38100" cap="flat" cmpd="sng" algn="ctr">
            <a:solidFill>
              <a:srgbClr val="00B0F0"/>
            </a:solidFill>
            <a:prstDash val="solid"/>
          </a:ln>
          <a:effectLst/>
        </p:spPr>
        <p:txBody>
          <a:bodyPr rtlCol="0" anchor="ctr"/>
          <a:lstStyle/>
          <a:p>
            <a:endParaRPr lang="ja-JP" altLang="en-US"/>
          </a:p>
        </p:txBody>
      </p:sp>
      <p:sp>
        <p:nvSpPr>
          <p:cNvPr id="269" name="テキスト ボックス 10"/>
          <p:cNvSpPr txBox="1"/>
          <p:nvPr/>
        </p:nvSpPr>
        <p:spPr>
          <a:xfrm>
            <a:off x="558887" y="4675635"/>
            <a:ext cx="2213008" cy="522219"/>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ja-JP" sz="1300" b="1" kern="100" dirty="0" smtClean="0">
                <a:effectLst/>
                <a:latin typeface="メイリオ" panose="020B0604030504040204" pitchFamily="50" charset="-128"/>
                <a:ea typeface="メイリオ" panose="020B0604030504040204" pitchFamily="50" charset="-128"/>
                <a:cs typeface="メイリオ" panose="020B0604030504040204" pitchFamily="50" charset="-128"/>
              </a:rPr>
              <a:t>神戸七宮</a:t>
            </a:r>
            <a:endParaRPr lang="en-US" altLang="ja-JP" sz="1300" b="1" kern="100" dirty="0" smtClean="0">
              <a:effectLst/>
              <a:latin typeface="メイリオ" panose="020B0604030504040204" pitchFamily="50" charset="-128"/>
              <a:ea typeface="メイリオ" panose="020B0604030504040204" pitchFamily="50" charset="-128"/>
              <a:cs typeface="メイリオ" panose="020B0604030504040204" pitchFamily="50" charset="-128"/>
            </a:endParaRPr>
          </a:p>
          <a:p>
            <a:pPr algn="just">
              <a:spcAft>
                <a:spcPts val="0"/>
              </a:spcAft>
            </a:pPr>
            <a:r>
              <a:rPr lang="ja-JP" sz="1300" b="1" kern="100" dirty="0" smtClean="0">
                <a:effectLst/>
                <a:latin typeface="メイリオ" panose="020B0604030504040204" pitchFamily="50" charset="-128"/>
                <a:ea typeface="メイリオ" panose="020B0604030504040204" pitchFamily="50" charset="-128"/>
                <a:cs typeface="メイリオ" panose="020B0604030504040204" pitchFamily="50" charset="-128"/>
              </a:rPr>
              <a:t>水素ステーション</a:t>
            </a:r>
            <a:r>
              <a:rPr lang="en-US" sz="1300" kern="100" dirty="0">
                <a:effectLst/>
                <a:latin typeface="メイリオ" panose="020B0604030504040204" pitchFamily="50" charset="-128"/>
                <a:ea typeface="メイリオ" panose="020B0604030504040204" pitchFamily="50" charset="-128"/>
                <a:cs typeface="メイリオ" panose="020B0604030504040204" pitchFamily="50" charset="-128"/>
              </a:rPr>
              <a:t> </a:t>
            </a:r>
            <a:endParaRPr lang="ja-JP" sz="1300" kern="100" dirty="0">
              <a:effectLst/>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000"/>
              </a:lnSpc>
              <a:spcAft>
                <a:spcPts val="0"/>
              </a:spcAft>
            </a:pPr>
            <a:r>
              <a:rPr lang="en-US" sz="1300" kern="100" dirty="0">
                <a:effectLst/>
                <a:latin typeface="メイリオ" panose="020B0604030504040204" pitchFamily="50" charset="-128"/>
                <a:ea typeface="メイリオ" panose="020B0604030504040204" pitchFamily="50" charset="-128"/>
                <a:cs typeface="メイリオ" panose="020B0604030504040204" pitchFamily="50" charset="-128"/>
              </a:rPr>
              <a:t> </a:t>
            </a:r>
            <a:endParaRPr lang="ja-JP" sz="1300" kern="100" dirty="0">
              <a:effectLst/>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000"/>
              </a:lnSpc>
              <a:spcAft>
                <a:spcPts val="0"/>
              </a:spcAft>
            </a:pPr>
            <a:r>
              <a:rPr lang="en-US" sz="1300" kern="100" dirty="0">
                <a:effectLst/>
                <a:latin typeface="メイリオ" panose="020B0604030504040204" pitchFamily="50" charset="-128"/>
                <a:ea typeface="メイリオ" panose="020B0604030504040204" pitchFamily="50" charset="-128"/>
                <a:cs typeface="メイリオ" panose="020B0604030504040204" pitchFamily="50" charset="-128"/>
              </a:rPr>
              <a:t> </a:t>
            </a:r>
            <a:endParaRPr lang="ja-JP" sz="1300" kern="100" dirty="0">
              <a:effectLst/>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78" name="図 277" descr="Z:\10環境未来都市\01FCV\170330商用水素ST開所式\10.写真（神戸七宮水素ステーション）\IMG_1728.JPG"/>
          <p:cNvPicPr/>
          <p:nvPr/>
        </p:nvPicPr>
        <p:blipFill rotWithShape="1">
          <a:blip r:embed="rId4" cstate="print">
            <a:extLst>
              <a:ext uri="{28A0092B-C50C-407E-A947-70E740481C1C}">
                <a14:useLocalDpi xmlns:a14="http://schemas.microsoft.com/office/drawing/2010/main" val="0"/>
              </a:ext>
            </a:extLst>
          </a:blip>
          <a:srcRect l="5773" t="8314" r="3780" b="7611"/>
          <a:stretch/>
        </p:blipFill>
        <p:spPr bwMode="auto">
          <a:xfrm>
            <a:off x="618579" y="5134710"/>
            <a:ext cx="1726643" cy="1208823"/>
          </a:xfrm>
          <a:prstGeom prst="rect">
            <a:avLst/>
          </a:prstGeom>
          <a:noFill/>
          <a:ln>
            <a:noFill/>
          </a:ln>
          <a:effectLst/>
          <a:extLst>
            <a:ext uri="{53640926-AAD7-44D8-BBD7-CCE9431645EC}">
              <a14:shadowObscured xmlns:a14="http://schemas.microsoft.com/office/drawing/2010/main"/>
            </a:ext>
          </a:extLst>
        </p:spPr>
      </p:pic>
      <p:sp>
        <p:nvSpPr>
          <p:cNvPr id="288" name="角丸四角形 287"/>
          <p:cNvSpPr/>
          <p:nvPr/>
        </p:nvSpPr>
        <p:spPr>
          <a:xfrm>
            <a:off x="6274671" y="4375055"/>
            <a:ext cx="2548147" cy="1900475"/>
          </a:xfrm>
          <a:prstGeom prst="roundRect">
            <a:avLst>
              <a:gd name="adj" fmla="val 0"/>
            </a:avLst>
          </a:prstGeom>
          <a:solidFill>
            <a:sysClr val="window" lastClr="FFFFFF"/>
          </a:solidFill>
          <a:ln w="38100" cap="flat" cmpd="sng" algn="ctr">
            <a:solidFill>
              <a:srgbClr val="92D050"/>
            </a:solidFill>
            <a:prstDash val="solid"/>
          </a:ln>
          <a:effectLst/>
        </p:spPr>
        <p:txBody>
          <a:bodyPr rtlCol="0" anchor="ctr"/>
          <a:lstStyle/>
          <a:p>
            <a:endParaRPr lang="ja-JP" altLang="en-US"/>
          </a:p>
        </p:txBody>
      </p:sp>
      <p:sp>
        <p:nvSpPr>
          <p:cNvPr id="271" name="テキスト ボックス 19"/>
          <p:cNvSpPr txBox="1"/>
          <p:nvPr/>
        </p:nvSpPr>
        <p:spPr>
          <a:xfrm>
            <a:off x="6355545" y="4456196"/>
            <a:ext cx="2743200" cy="564971"/>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ts val="1680"/>
              </a:lnSpc>
              <a:spcAft>
                <a:spcPts val="0"/>
              </a:spcAft>
            </a:pPr>
            <a:r>
              <a:rPr lang="ja-JP" altLang="en-US" sz="1300" b="1" kern="100" dirty="0" smtClean="0">
                <a:latin typeface="メイリオ" panose="020B0604030504040204" pitchFamily="50" charset="-128"/>
                <a:ea typeface="メイリオ" panose="020B0604030504040204" pitchFamily="50" charset="-128"/>
                <a:cs typeface="メイリオ" panose="020B0604030504040204" pitchFamily="50" charset="-128"/>
              </a:rPr>
              <a:t>水素</a:t>
            </a:r>
            <a:r>
              <a:rPr lang="ja-JP" altLang="en-US" sz="1300" b="1" kern="100" dirty="0" smtClean="0">
                <a:effectLst/>
                <a:latin typeface="メイリオ" panose="020B0604030504040204" pitchFamily="50" charset="-128"/>
                <a:ea typeface="メイリオ" panose="020B0604030504040204" pitchFamily="50" charset="-128"/>
                <a:cs typeface="メイリオ" panose="020B0604030504040204" pitchFamily="50" charset="-128"/>
              </a:rPr>
              <a:t>サプライチェーン構築</a:t>
            </a:r>
            <a:endParaRPr lang="en-US" altLang="ja-JP" sz="1300" b="1" kern="100" dirty="0" smtClean="0">
              <a:effectLst/>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680"/>
              </a:lnSpc>
              <a:spcAft>
                <a:spcPts val="0"/>
              </a:spcAft>
            </a:pPr>
            <a:r>
              <a:rPr lang="ja-JP" altLang="en-US" sz="1300" b="1" kern="100" dirty="0" smtClean="0">
                <a:effectLst/>
                <a:latin typeface="メイリオ" panose="020B0604030504040204" pitchFamily="50" charset="-128"/>
                <a:ea typeface="メイリオ" panose="020B0604030504040204" pitchFamily="50" charset="-128"/>
                <a:cs typeface="メイリオ" panose="020B0604030504040204" pitchFamily="50" charset="-128"/>
              </a:rPr>
              <a:t>実証事業</a:t>
            </a:r>
            <a:r>
              <a:rPr lang="en-US" sz="1300" b="1" kern="100" dirty="0">
                <a:effectLst/>
                <a:latin typeface="メイリオ" panose="020B0604030504040204" pitchFamily="50" charset="-128"/>
                <a:ea typeface="メイリオ" panose="020B0604030504040204" pitchFamily="50" charset="-128"/>
                <a:cs typeface="メイリオ" panose="020B0604030504040204" pitchFamily="50" charset="-128"/>
              </a:rPr>
              <a:t> </a:t>
            </a:r>
            <a:endParaRPr lang="ja-JP" sz="1300" b="1" kern="100" dirty="0">
              <a:effectLst/>
              <a:latin typeface="メイリオ" panose="020B0604030504040204" pitchFamily="50" charset="-128"/>
              <a:ea typeface="メイリオ" panose="020B0604030504040204" pitchFamily="50" charset="-128"/>
              <a:cs typeface="メイリオ" panose="020B0604030504040204" pitchFamily="50" charset="-128"/>
            </a:endParaRPr>
          </a:p>
          <a:p>
            <a:pPr marL="133350" indent="-133350" algn="just">
              <a:lnSpc>
                <a:spcPts val="1680"/>
              </a:lnSpc>
              <a:spcAft>
                <a:spcPts val="0"/>
              </a:spcAft>
            </a:pPr>
            <a:r>
              <a:rPr lang="en-US" sz="1300" b="1" kern="100" dirty="0">
                <a:effectLst/>
                <a:latin typeface="メイリオ" panose="020B0604030504040204" pitchFamily="50" charset="-128"/>
                <a:ea typeface="メイリオ" panose="020B0604030504040204" pitchFamily="50" charset="-128"/>
                <a:cs typeface="メイリオ" panose="020B0604030504040204" pitchFamily="50" charset="-128"/>
              </a:rPr>
              <a:t> </a:t>
            </a:r>
            <a:endParaRPr lang="en-US" sz="1300" b="1" kern="100" dirty="0" smtClean="0">
              <a:effectLst/>
              <a:latin typeface="メイリオ" panose="020B0604030504040204" pitchFamily="50" charset="-128"/>
              <a:ea typeface="メイリオ" panose="020B0604030504040204" pitchFamily="50" charset="-128"/>
              <a:cs typeface="メイリオ" panose="020B0604030504040204" pitchFamily="50" charset="-128"/>
            </a:endParaRPr>
          </a:p>
          <a:p>
            <a:pPr marL="114300" indent="-114300" algn="just">
              <a:lnSpc>
                <a:spcPts val="1680"/>
              </a:lnSpc>
              <a:spcAft>
                <a:spcPts val="0"/>
              </a:spcAft>
            </a:pPr>
            <a:endParaRPr lang="ja-JP" sz="1300" b="1" kern="100" dirty="0">
              <a:effectLst/>
              <a:latin typeface="メイリオ" panose="020B0604030504040204" pitchFamily="50" charset="-128"/>
              <a:ea typeface="メイリオ" panose="020B0604030504040204" pitchFamily="50" charset="-128"/>
              <a:cs typeface="メイリオ" panose="020B0604030504040204" pitchFamily="50" charset="-128"/>
            </a:endParaRPr>
          </a:p>
          <a:p>
            <a:pPr marL="114300" indent="-114300" algn="just">
              <a:lnSpc>
                <a:spcPts val="1680"/>
              </a:lnSpc>
              <a:spcAft>
                <a:spcPts val="0"/>
              </a:spcAft>
            </a:pPr>
            <a:r>
              <a:rPr lang="en-US" sz="1300" b="1" kern="100" dirty="0">
                <a:effectLst/>
                <a:latin typeface="メイリオ" panose="020B0604030504040204" pitchFamily="50" charset="-128"/>
                <a:ea typeface="メイリオ" panose="020B0604030504040204" pitchFamily="50" charset="-128"/>
                <a:cs typeface="メイリオ" panose="020B0604030504040204" pitchFamily="50" charset="-128"/>
              </a:rPr>
              <a:t> </a:t>
            </a:r>
            <a:endParaRPr lang="ja-JP" sz="1300" b="1" kern="100" dirty="0">
              <a:effectLst/>
              <a:latin typeface="メイリオ" panose="020B0604030504040204" pitchFamily="50" charset="-128"/>
              <a:ea typeface="メイリオ" panose="020B0604030504040204" pitchFamily="50" charset="-128"/>
              <a:cs typeface="メイリオ" panose="020B0604030504040204" pitchFamily="50" charset="-128"/>
            </a:endParaRPr>
          </a:p>
          <a:p>
            <a:pPr marL="114300" indent="-114300" algn="just">
              <a:lnSpc>
                <a:spcPts val="1680"/>
              </a:lnSpc>
              <a:spcAft>
                <a:spcPts val="0"/>
              </a:spcAft>
            </a:pPr>
            <a:r>
              <a:rPr lang="en-US" sz="1300" b="1" kern="100" dirty="0">
                <a:effectLst/>
                <a:latin typeface="メイリオ" panose="020B0604030504040204" pitchFamily="50" charset="-128"/>
                <a:ea typeface="メイリオ" panose="020B0604030504040204" pitchFamily="50" charset="-128"/>
                <a:cs typeface="メイリオ" panose="020B0604030504040204" pitchFamily="50" charset="-128"/>
              </a:rPr>
              <a:t> </a:t>
            </a:r>
            <a:endParaRPr lang="ja-JP" sz="1300" b="1" kern="100" dirty="0">
              <a:effectLst/>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680"/>
              </a:lnSpc>
              <a:spcAft>
                <a:spcPts val="0"/>
              </a:spcAft>
            </a:pPr>
            <a:r>
              <a:rPr lang="ja-JP" sz="1300" b="1" kern="100" dirty="0">
                <a:effectLst/>
                <a:latin typeface="メイリオ" panose="020B0604030504040204" pitchFamily="50" charset="-128"/>
                <a:ea typeface="メイリオ" panose="020B0604030504040204" pitchFamily="50" charset="-128"/>
                <a:cs typeface="メイリオ" panose="020B0604030504040204" pitchFamily="50" charset="-128"/>
              </a:rPr>
              <a:t>　</a:t>
            </a:r>
            <a:r>
              <a:rPr lang="en-US" sz="1300" b="1" kern="100" dirty="0">
                <a:effectLst/>
                <a:latin typeface="メイリオ" panose="020B0604030504040204" pitchFamily="50" charset="-128"/>
                <a:ea typeface="メイリオ" panose="020B0604030504040204" pitchFamily="50" charset="-128"/>
                <a:cs typeface="メイリオ" panose="020B0604030504040204" pitchFamily="50" charset="-128"/>
              </a:rPr>
              <a:t>      </a:t>
            </a:r>
            <a:r>
              <a:rPr lang="ja-JP" sz="1300" b="1" kern="100" dirty="0">
                <a:effectLst/>
                <a:latin typeface="メイリオ" panose="020B0604030504040204" pitchFamily="50" charset="-128"/>
                <a:ea typeface="メイリオ" panose="020B0604030504040204" pitchFamily="50" charset="-128"/>
                <a:cs typeface="メイリオ" panose="020B0604030504040204" pitchFamily="50" charset="-128"/>
              </a:rPr>
              <a:t>　　</a:t>
            </a:r>
          </a:p>
          <a:p>
            <a:pPr marL="133350" indent="-133350" algn="just">
              <a:lnSpc>
                <a:spcPts val="1680"/>
              </a:lnSpc>
              <a:spcAft>
                <a:spcPts val="0"/>
              </a:spcAft>
            </a:pPr>
            <a:endParaRPr lang="ja-JP" sz="1300" b="1" kern="100" dirty="0">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6" name="テキスト ボックス 35"/>
          <p:cNvSpPr txBox="1"/>
          <p:nvPr/>
        </p:nvSpPr>
        <p:spPr>
          <a:xfrm>
            <a:off x="330200" y="424430"/>
            <a:ext cx="7379855" cy="523220"/>
          </a:xfrm>
          <a:prstGeom prst="rect">
            <a:avLst/>
          </a:prstGeom>
          <a:noFill/>
        </p:spPr>
        <p:txBody>
          <a:bodyPr wrap="square" rtlCol="0">
            <a:spAutoFit/>
          </a:bodyPr>
          <a:lstStyle/>
          <a:p>
            <a:r>
              <a:rPr lang="ja-JP" altLang="en-US" sz="2800" b="1" dirty="0" smtClean="0">
                <a:solidFill>
                  <a:srgbClr val="11A9D9"/>
                </a:solidFill>
                <a:ea typeface="メイリオ"/>
              </a:rPr>
              <a:t>水素スマートシティ神戸構想</a:t>
            </a:r>
            <a:endParaRPr lang="en-US" altLang="ja-JP" sz="2800" b="1" dirty="0" smtClean="0">
              <a:solidFill>
                <a:srgbClr val="11A9D9"/>
              </a:solidFill>
              <a:ea typeface="メイリオ"/>
            </a:endParaRPr>
          </a:p>
        </p:txBody>
      </p:sp>
      <p:pic>
        <p:nvPicPr>
          <p:cNvPr id="40" name="Picture 2" descr="\\ctdfs\Share\水素\200_HySTRA\FC-EXPO関連資料\2017年度\コンテンツ制作\最終コンテンツ\船と基地_031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44276" y="4975696"/>
            <a:ext cx="2161161" cy="1215653"/>
          </a:xfrm>
          <a:prstGeom prst="rect">
            <a:avLst/>
          </a:prstGeom>
          <a:noFill/>
          <a:extLst>
            <a:ext uri="{909E8E84-426E-40DD-AFC4-6F175D3DCCD1}">
              <a14:hiddenFill xmlns:a14="http://schemas.microsoft.com/office/drawing/2010/main">
                <a:solidFill>
                  <a:srgbClr val="FFFFFF"/>
                </a:solidFill>
              </a14:hiddenFill>
            </a:ext>
          </a:extLst>
        </p:spPr>
      </p:pic>
      <p:sp>
        <p:nvSpPr>
          <p:cNvPr id="290" name="テキスト ボックス 289"/>
          <p:cNvSpPr txBox="1"/>
          <p:nvPr/>
        </p:nvSpPr>
        <p:spPr>
          <a:xfrm>
            <a:off x="7744557" y="5966395"/>
            <a:ext cx="953539" cy="215444"/>
          </a:xfrm>
          <a:prstGeom prst="rect">
            <a:avLst/>
          </a:prstGeom>
          <a:noFill/>
        </p:spPr>
        <p:txBody>
          <a:bodyPr wrap="square" rtlCol="0">
            <a:spAutoFit/>
          </a:bodyPr>
          <a:lstStyle/>
          <a:p>
            <a:r>
              <a:rPr lang="ja-JP" altLang="en-US" sz="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提供</a:t>
            </a:r>
            <a:r>
              <a:rPr lang="ja-JP" altLang="en-US" sz="8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800" b="1" dirty="0" err="1"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HySTRA</a:t>
            </a:r>
            <a:endParaRPr kumimoji="1" lang="ja-JP" altLang="en-US" sz="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1" name="二等辺三角形 40"/>
          <p:cNvSpPr/>
          <p:nvPr/>
        </p:nvSpPr>
        <p:spPr>
          <a:xfrm rot="17052248" flipV="1">
            <a:off x="4298206" y="3959696"/>
            <a:ext cx="3564515" cy="322019"/>
          </a:xfrm>
          <a:prstGeom prst="triangle">
            <a:avLst>
              <a:gd name="adj" fmla="val 100000"/>
            </a:avLst>
          </a:prstGeom>
          <a:solidFill>
            <a:srgbClr val="33CC33"/>
          </a:solidFill>
          <a:ln w="25400" cap="flat" cmpd="sng" algn="ctr">
            <a:noFill/>
            <a:prstDash val="solid"/>
          </a:ln>
          <a:effectLst/>
        </p:spPr>
        <p:txBody>
          <a:bodyPr wrap="square" rtlCol="0" anchor="ctr">
            <a:noAutofit/>
          </a:bodyPr>
          <a:lstStyle/>
          <a:p>
            <a:endParaRPr lang="ja-JP" altLang="en-US" dirty="0"/>
          </a:p>
        </p:txBody>
      </p:sp>
      <p:sp>
        <p:nvSpPr>
          <p:cNvPr id="43" name="スライド番号プレースホルダー 1"/>
          <p:cNvSpPr txBox="1">
            <a:spLocks/>
          </p:cNvSpPr>
          <p:nvPr/>
        </p:nvSpPr>
        <p:spPr>
          <a:xfrm>
            <a:off x="6553200" y="6356352"/>
            <a:ext cx="2133600" cy="365125"/>
          </a:xfrm>
          <a:prstGeom prst="rect">
            <a:avLst/>
          </a:prstGeom>
        </p:spPr>
        <p:txBody>
          <a:bodyPr vert="horz" lIns="91440" tIns="45720" rIns="91440" bIns="45720" rtlCol="0" anchor="ctr"/>
          <a:lstStyle>
            <a:defPPr>
              <a:defRPr lang="ja-JP"/>
            </a:defPPr>
            <a:lvl1pPr marL="0" algn="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fld id="{B5D71D99-324F-954A-AB79-333264EAF326}" type="slidenum">
              <a:rPr lang="ja-JP" altLang="en-US" sz="1800" smtClean="0">
                <a:solidFill>
                  <a:schemeClr val="tx1"/>
                </a:solidFill>
              </a:rPr>
              <a:pPr/>
              <a:t>23</a:t>
            </a:fld>
            <a:endParaRPr lang="ja-JP" altLang="en-US" sz="1800" dirty="0">
              <a:solidFill>
                <a:schemeClr val="tx1"/>
              </a:solidFill>
            </a:endParaRPr>
          </a:p>
        </p:txBody>
      </p:sp>
      <p:sp>
        <p:nvSpPr>
          <p:cNvPr id="44" name="テキスト ボックス 20"/>
          <p:cNvSpPr txBox="1"/>
          <p:nvPr/>
        </p:nvSpPr>
        <p:spPr>
          <a:xfrm>
            <a:off x="878314" y="1360929"/>
            <a:ext cx="4270436" cy="1216951"/>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ja-JP" altLang="en-US" sz="1400" b="1" kern="100" dirty="0" smtClean="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1" kern="100" dirty="0" smtClean="0">
                <a:latin typeface="メイリオ" panose="020B0604030504040204" pitchFamily="50" charset="-128"/>
                <a:ea typeface="メイリオ" panose="020B0604030504040204" pitchFamily="50" charset="-128"/>
                <a:cs typeface="メイリオ" panose="020B0604030504040204" pitchFamily="50" charset="-128"/>
              </a:rPr>
              <a:t>エネファーム・</a:t>
            </a:r>
            <a:r>
              <a:rPr lang="en-US" altLang="ja-JP" sz="1400" b="1" kern="100" dirty="0" smtClean="0">
                <a:latin typeface="メイリオ" panose="020B0604030504040204" pitchFamily="50" charset="-128"/>
                <a:ea typeface="メイリオ" panose="020B0604030504040204" pitchFamily="50" charset="-128"/>
                <a:cs typeface="メイリオ" panose="020B0604030504040204" pitchFamily="50" charset="-128"/>
              </a:rPr>
              <a:t>FCV</a:t>
            </a:r>
            <a:r>
              <a:rPr lang="ja-JP" altLang="en-US" sz="1400" b="1" kern="100" dirty="0" smtClean="0">
                <a:latin typeface="メイリオ" panose="020B0604030504040204" pitchFamily="50" charset="-128"/>
                <a:ea typeface="メイリオ" panose="020B0604030504040204" pitchFamily="50" charset="-128"/>
                <a:cs typeface="メイリオ" panose="020B0604030504040204" pitchFamily="50" charset="-128"/>
              </a:rPr>
              <a:t>の普及促進</a:t>
            </a:r>
            <a:endParaRPr lang="en-US" altLang="ja-JP" sz="1400" b="1" kern="10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just">
              <a:spcAft>
                <a:spcPts val="0"/>
              </a:spcAft>
            </a:pPr>
            <a:endParaRPr lang="en-US" altLang="ja-JP" sz="600" b="1" kern="100" dirty="0" smtClean="0">
              <a:effectLst/>
              <a:latin typeface="メイリオ" panose="020B0604030504040204" pitchFamily="50" charset="-128"/>
              <a:ea typeface="メイリオ" panose="020B0604030504040204" pitchFamily="50" charset="-128"/>
              <a:cs typeface="メイリオ" panose="020B0604030504040204" pitchFamily="50" charset="-128"/>
            </a:endParaRPr>
          </a:p>
          <a:p>
            <a:pPr algn="just">
              <a:spcAft>
                <a:spcPts val="0"/>
              </a:spcAft>
            </a:pPr>
            <a:r>
              <a:rPr lang="ja-JP" altLang="en-US" sz="1400" b="1" kern="100" dirty="0" smtClean="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1" kern="100" dirty="0" smtClean="0">
                <a:latin typeface="メイリオ" panose="020B0604030504040204" pitchFamily="50" charset="-128"/>
                <a:ea typeface="メイリオ" panose="020B0604030504040204" pitchFamily="50" charset="-128"/>
                <a:cs typeface="メイリオ" panose="020B0604030504040204" pitchFamily="50" charset="-128"/>
              </a:rPr>
              <a:t>水素ステーションの整備</a:t>
            </a:r>
            <a:endParaRPr lang="en-US" altLang="ja-JP" sz="1400" b="1" kern="10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just">
              <a:spcAft>
                <a:spcPts val="0"/>
              </a:spcAft>
            </a:pPr>
            <a:endParaRPr lang="en-US" altLang="ja-JP" sz="600" b="1" kern="100" dirty="0">
              <a:effectLst/>
              <a:latin typeface="メイリオ" panose="020B0604030504040204" pitchFamily="50" charset="-128"/>
              <a:ea typeface="メイリオ" panose="020B0604030504040204" pitchFamily="50" charset="-128"/>
              <a:cs typeface="メイリオ" panose="020B0604030504040204" pitchFamily="50" charset="-128"/>
            </a:endParaRPr>
          </a:p>
          <a:p>
            <a:pPr algn="just">
              <a:spcAft>
                <a:spcPts val="0"/>
              </a:spcAft>
            </a:pPr>
            <a:r>
              <a:rPr lang="ja-JP" altLang="en-US" sz="1400" b="1" kern="100" dirty="0" smtClean="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1" kern="100" dirty="0">
                <a:latin typeface="メイリオ" panose="020B0604030504040204" pitchFamily="50" charset="-128"/>
                <a:ea typeface="メイリオ" panose="020B0604030504040204" pitchFamily="50" charset="-128"/>
                <a:cs typeface="メイリオ" panose="020B0604030504040204" pitchFamily="50" charset="-128"/>
              </a:rPr>
              <a:t>水素エネルギー利用</a:t>
            </a:r>
            <a:r>
              <a:rPr lang="ja-JP" altLang="en-US" sz="1400" b="1" kern="100" dirty="0" smtClean="0">
                <a:latin typeface="メイリオ" panose="020B0604030504040204" pitchFamily="50" charset="-128"/>
                <a:ea typeface="メイリオ" panose="020B0604030504040204" pitchFamily="50" charset="-128"/>
                <a:cs typeface="メイリオ" panose="020B0604030504040204" pitchFamily="50" charset="-128"/>
              </a:rPr>
              <a:t>システム開発</a:t>
            </a:r>
            <a:r>
              <a:rPr lang="ja-JP" altLang="en-US" sz="1400" b="1" kern="100" dirty="0">
                <a:latin typeface="メイリオ" panose="020B0604030504040204" pitchFamily="50" charset="-128"/>
                <a:ea typeface="メイリオ" panose="020B0604030504040204" pitchFamily="50" charset="-128"/>
                <a:cs typeface="メイリオ" panose="020B0604030504040204" pitchFamily="50" charset="-128"/>
              </a:rPr>
              <a:t>実証</a:t>
            </a:r>
            <a:r>
              <a:rPr lang="ja-JP" altLang="en-US" sz="1400" b="1" kern="100" dirty="0" smtClean="0">
                <a:latin typeface="メイリオ" panose="020B0604030504040204" pitchFamily="50" charset="-128"/>
                <a:ea typeface="メイリオ" panose="020B0604030504040204" pitchFamily="50" charset="-128"/>
                <a:cs typeface="メイリオ" panose="020B0604030504040204" pitchFamily="50" charset="-128"/>
              </a:rPr>
              <a:t>事業</a:t>
            </a:r>
            <a:endParaRPr lang="en-US" altLang="ja-JP" sz="600" b="1" kern="100" dirty="0">
              <a:latin typeface="メイリオ" panose="020B0604030504040204" pitchFamily="50" charset="-128"/>
              <a:ea typeface="メイリオ" panose="020B0604030504040204" pitchFamily="50" charset="-128"/>
              <a:cs typeface="メイリオ" panose="020B0604030504040204" pitchFamily="50" charset="-128"/>
            </a:endParaRPr>
          </a:p>
          <a:p>
            <a:pPr algn="just">
              <a:spcAft>
                <a:spcPts val="0"/>
              </a:spcAft>
            </a:pPr>
            <a:endParaRPr lang="en-US" altLang="ja-JP" sz="600" b="1" kern="100" dirty="0" smtClean="0">
              <a:solidFill>
                <a:srgbClr val="0070C0"/>
              </a:solidFill>
              <a:latin typeface="メイリオ" panose="020B0604030504040204" pitchFamily="50" charset="-128"/>
              <a:ea typeface="メイリオ" panose="020B0604030504040204" pitchFamily="50" charset="-128"/>
              <a:cs typeface="メイリオ" panose="020B0604030504040204" pitchFamily="50" charset="-128"/>
            </a:endParaRPr>
          </a:p>
          <a:p>
            <a:pPr algn="just">
              <a:spcAft>
                <a:spcPts val="0"/>
              </a:spcAft>
            </a:pPr>
            <a:r>
              <a:rPr lang="ja-JP" altLang="en-US" sz="1400" b="1" kern="100" dirty="0" smtClean="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1" kern="100" dirty="0" smtClean="0">
                <a:latin typeface="メイリオ" panose="020B0604030504040204" pitchFamily="50" charset="-128"/>
                <a:ea typeface="メイリオ" panose="020B0604030504040204" pitchFamily="50" charset="-128"/>
                <a:cs typeface="メイリオ" panose="020B0604030504040204" pitchFamily="50" charset="-128"/>
              </a:rPr>
              <a:t>水素</a:t>
            </a:r>
            <a:r>
              <a:rPr lang="ja-JP" altLang="en-US" sz="1400" b="1" kern="100" dirty="0">
                <a:latin typeface="メイリオ" panose="020B0604030504040204" pitchFamily="50" charset="-128"/>
                <a:ea typeface="メイリオ" panose="020B0604030504040204" pitchFamily="50" charset="-128"/>
                <a:cs typeface="メイリオ" panose="020B0604030504040204" pitchFamily="50" charset="-128"/>
              </a:rPr>
              <a:t>サプライチェーン</a:t>
            </a:r>
            <a:r>
              <a:rPr lang="ja-JP" altLang="en-US" sz="1400" b="1" kern="100" dirty="0" smtClean="0">
                <a:latin typeface="メイリオ" panose="020B0604030504040204" pitchFamily="50" charset="-128"/>
                <a:ea typeface="メイリオ" panose="020B0604030504040204" pitchFamily="50" charset="-128"/>
                <a:cs typeface="メイリオ" panose="020B0604030504040204" pitchFamily="50" charset="-128"/>
              </a:rPr>
              <a:t>構築実証</a:t>
            </a:r>
            <a:r>
              <a:rPr lang="ja-JP" altLang="en-US" sz="1400" b="1" kern="100" dirty="0">
                <a:latin typeface="メイリオ" panose="020B0604030504040204" pitchFamily="50" charset="-128"/>
                <a:ea typeface="メイリオ" panose="020B0604030504040204" pitchFamily="50" charset="-128"/>
                <a:cs typeface="メイリオ" panose="020B0604030504040204" pitchFamily="50" charset="-128"/>
              </a:rPr>
              <a:t>事業</a:t>
            </a:r>
            <a:endParaRPr lang="ja-JP" sz="1400" b="1" kern="100" dirty="0">
              <a:effectLst/>
              <a:latin typeface="メイリオ" panose="020B0604030504040204" pitchFamily="50" charset="-128"/>
              <a:ea typeface="メイリオ" panose="020B0604030504040204" pitchFamily="50" charset="-128"/>
              <a:cs typeface="メイリオ" panose="020B0604030504040204" pitchFamily="50" charset="-128"/>
            </a:endParaRPr>
          </a:p>
          <a:p>
            <a:pPr indent="1600200" algn="just">
              <a:lnSpc>
                <a:spcPts val="1000"/>
              </a:lnSpc>
              <a:spcAft>
                <a:spcPts val="0"/>
              </a:spcAft>
            </a:pPr>
            <a:r>
              <a:rPr lang="en-US" sz="1400" b="1" kern="100" dirty="0">
                <a:effectLst/>
                <a:latin typeface="メイリオ" panose="020B0604030504040204" pitchFamily="50" charset="-128"/>
                <a:ea typeface="メイリオ" panose="020B0604030504040204" pitchFamily="50" charset="-128"/>
                <a:cs typeface="メイリオ" panose="020B0604030504040204" pitchFamily="50" charset="-128"/>
              </a:rPr>
              <a:t> </a:t>
            </a:r>
            <a:r>
              <a:rPr lang="ja-JP" sz="1400" b="1" kern="100" dirty="0">
                <a:effectLst/>
                <a:latin typeface="メイリオ" panose="020B0604030504040204" pitchFamily="50" charset="-128"/>
                <a:ea typeface="メイリオ" panose="020B0604030504040204" pitchFamily="50" charset="-128"/>
                <a:cs typeface="メイリオ" panose="020B0604030504040204" pitchFamily="50" charset="-128"/>
              </a:rPr>
              <a:t>　　　　　 </a:t>
            </a:r>
          </a:p>
        </p:txBody>
      </p:sp>
      <p:pic>
        <p:nvPicPr>
          <p:cNvPr id="47" name="図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54335" y="1456419"/>
            <a:ext cx="1273207" cy="829171"/>
          </a:xfrm>
          <a:prstGeom prst="rect">
            <a:avLst/>
          </a:prstGeom>
        </p:spPr>
      </p:pic>
      <p:sp>
        <p:nvSpPr>
          <p:cNvPr id="263" name="二等辺三角形 262"/>
          <p:cNvSpPr/>
          <p:nvPr/>
        </p:nvSpPr>
        <p:spPr>
          <a:xfrm rot="19364722" flipV="1">
            <a:off x="3468450" y="3005011"/>
            <a:ext cx="351167" cy="1923151"/>
          </a:xfrm>
          <a:prstGeom prst="triangle">
            <a:avLst>
              <a:gd name="adj" fmla="val 0"/>
            </a:avLst>
          </a:prstGeom>
          <a:solidFill>
            <a:srgbClr val="00B0F0"/>
          </a:solidFill>
          <a:ln w="25400" cap="flat" cmpd="sng" algn="ctr">
            <a:noFill/>
            <a:prstDash val="solid"/>
          </a:ln>
          <a:effectLst/>
        </p:spPr>
        <p:txBody>
          <a:bodyPr rtlCol="0" anchor="ctr"/>
          <a:lstStyle/>
          <a:p>
            <a:endParaRPr lang="ja-JP" altLang="en-US" dirty="0"/>
          </a:p>
        </p:txBody>
      </p:sp>
      <p:sp>
        <p:nvSpPr>
          <p:cNvPr id="267" name="角丸四角形 266"/>
          <p:cNvSpPr/>
          <p:nvPr/>
        </p:nvSpPr>
        <p:spPr>
          <a:xfrm>
            <a:off x="1160213" y="2666921"/>
            <a:ext cx="2256924" cy="1746256"/>
          </a:xfrm>
          <a:prstGeom prst="roundRect">
            <a:avLst>
              <a:gd name="adj" fmla="val 0"/>
            </a:avLst>
          </a:prstGeom>
          <a:solidFill>
            <a:sysClr val="window" lastClr="FFFFFF"/>
          </a:solidFill>
          <a:ln w="38100" cap="flat" cmpd="sng" algn="ctr">
            <a:solidFill>
              <a:srgbClr val="00B0F0"/>
            </a:solidFill>
            <a:prstDash val="solid"/>
          </a:ln>
          <a:effectLst/>
        </p:spPr>
        <p:txBody>
          <a:bodyPr rtlCol="0" anchor="ctr"/>
          <a:lstStyle/>
          <a:p>
            <a:endParaRPr lang="ja-JP" altLang="en-US" dirty="0"/>
          </a:p>
        </p:txBody>
      </p:sp>
      <p:sp>
        <p:nvSpPr>
          <p:cNvPr id="268" name="テキスト ボックス 9"/>
          <p:cNvSpPr txBox="1"/>
          <p:nvPr/>
        </p:nvSpPr>
        <p:spPr>
          <a:xfrm>
            <a:off x="1295819" y="2714303"/>
            <a:ext cx="2590800" cy="395575"/>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ja-JP" sz="1300" b="1" kern="100" dirty="0" smtClean="0">
                <a:effectLst/>
                <a:latin typeface="メイリオ" panose="020B0604030504040204" pitchFamily="50" charset="-128"/>
                <a:ea typeface="メイリオ" panose="020B0604030504040204" pitchFamily="50" charset="-128"/>
                <a:cs typeface="メイリオ" panose="020B0604030504040204" pitchFamily="50" charset="-128"/>
              </a:rPr>
              <a:t>こうべ</a:t>
            </a:r>
            <a:r>
              <a:rPr lang="ja-JP" sz="1300" b="1" kern="100" dirty="0">
                <a:effectLst/>
                <a:latin typeface="メイリオ" panose="020B0604030504040204" pitchFamily="50" charset="-128"/>
                <a:ea typeface="メイリオ" panose="020B0604030504040204" pitchFamily="50" charset="-128"/>
                <a:cs typeface="メイリオ" panose="020B0604030504040204" pitchFamily="50" charset="-128"/>
              </a:rPr>
              <a:t>再エネ</a:t>
            </a:r>
            <a:r>
              <a:rPr lang="ja-JP" sz="1300" b="1" kern="100" dirty="0" smtClean="0">
                <a:effectLst/>
                <a:latin typeface="メイリオ" panose="020B0604030504040204" pitchFamily="50" charset="-128"/>
                <a:ea typeface="メイリオ" panose="020B0604030504040204" pitchFamily="50" charset="-128"/>
                <a:cs typeface="メイリオ" panose="020B0604030504040204" pitchFamily="50" charset="-128"/>
              </a:rPr>
              <a:t>水素</a:t>
            </a:r>
            <a:endParaRPr lang="en-US" altLang="ja-JP" sz="1300" b="1" kern="100" dirty="0" smtClean="0">
              <a:effectLst/>
              <a:latin typeface="メイリオ" panose="020B0604030504040204" pitchFamily="50" charset="-128"/>
              <a:ea typeface="メイリオ" panose="020B0604030504040204" pitchFamily="50" charset="-128"/>
              <a:cs typeface="メイリオ" panose="020B0604030504040204" pitchFamily="50" charset="-128"/>
            </a:endParaRPr>
          </a:p>
          <a:p>
            <a:pPr algn="just">
              <a:spcAft>
                <a:spcPts val="0"/>
              </a:spcAft>
            </a:pPr>
            <a:r>
              <a:rPr lang="ja-JP" sz="1300" b="1" kern="100" dirty="0" smtClean="0">
                <a:effectLst/>
                <a:latin typeface="メイリオ" panose="020B0604030504040204" pitchFamily="50" charset="-128"/>
                <a:ea typeface="メイリオ" panose="020B0604030504040204" pitchFamily="50" charset="-128"/>
                <a:cs typeface="メイリオ" panose="020B0604030504040204" pitchFamily="50" charset="-128"/>
              </a:rPr>
              <a:t>ステーション</a:t>
            </a:r>
            <a:endParaRPr lang="ja-JP" sz="1300" b="1" kern="100" dirty="0">
              <a:effectLst/>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200"/>
              </a:lnSpc>
              <a:spcAft>
                <a:spcPts val="0"/>
              </a:spcAft>
            </a:pPr>
            <a:r>
              <a:rPr lang="en-US" sz="1300" b="1" kern="100" dirty="0">
                <a:effectLst/>
                <a:latin typeface="メイリオ" panose="020B0604030504040204" pitchFamily="50" charset="-128"/>
                <a:ea typeface="メイリオ" panose="020B0604030504040204" pitchFamily="50" charset="-128"/>
                <a:cs typeface="メイリオ" panose="020B0604030504040204" pitchFamily="50" charset="-128"/>
              </a:rPr>
              <a:t> </a:t>
            </a:r>
            <a:endParaRPr lang="ja-JP" sz="1300" b="1" kern="100" dirty="0">
              <a:effectLst/>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200"/>
              </a:lnSpc>
              <a:spcAft>
                <a:spcPts val="0"/>
              </a:spcAft>
            </a:pPr>
            <a:r>
              <a:rPr lang="en-US" sz="1300" b="1" kern="100" dirty="0">
                <a:effectLst/>
                <a:latin typeface="メイリオ" panose="020B0604030504040204" pitchFamily="50" charset="-128"/>
                <a:ea typeface="メイリオ" panose="020B0604030504040204" pitchFamily="50" charset="-128"/>
                <a:cs typeface="メイリオ" panose="020B0604030504040204" pitchFamily="50" charset="-128"/>
              </a:rPr>
              <a:t> </a:t>
            </a:r>
            <a:r>
              <a:rPr lang="en-US" sz="1300" b="1" kern="100" dirty="0" smtClean="0">
                <a:effectLst/>
                <a:latin typeface="メイリオ" panose="020B0604030504040204" pitchFamily="50" charset="-128"/>
                <a:ea typeface="メイリオ" panose="020B0604030504040204" pitchFamily="50" charset="-128"/>
                <a:cs typeface="メイリオ" panose="020B0604030504040204" pitchFamily="50" charset="-128"/>
              </a:rPr>
              <a:t>                 </a:t>
            </a:r>
            <a:r>
              <a:rPr lang="ja-JP" sz="1300" b="1" kern="100" dirty="0">
                <a:effectLst/>
                <a:latin typeface="メイリオ" panose="020B0604030504040204" pitchFamily="50" charset="-128"/>
                <a:ea typeface="メイリオ" panose="020B0604030504040204" pitchFamily="50" charset="-128"/>
                <a:cs typeface="メイリオ" panose="020B0604030504040204" pitchFamily="50" charset="-128"/>
              </a:rPr>
              <a:t>　</a:t>
            </a:r>
          </a:p>
          <a:p>
            <a:pPr indent="114300" algn="just">
              <a:lnSpc>
                <a:spcPts val="1000"/>
              </a:lnSpc>
              <a:spcAft>
                <a:spcPts val="0"/>
              </a:spcAft>
            </a:pPr>
            <a:r>
              <a:rPr lang="en-US" sz="1300" b="1" kern="100" dirty="0">
                <a:effectLst/>
                <a:latin typeface="メイリオ" panose="020B0604030504040204" pitchFamily="50" charset="-128"/>
                <a:ea typeface="メイリオ" panose="020B0604030504040204" pitchFamily="50" charset="-128"/>
                <a:cs typeface="メイリオ" panose="020B0604030504040204" pitchFamily="50" charset="-128"/>
              </a:rPr>
              <a:t> </a:t>
            </a:r>
            <a:endParaRPr lang="ja-JP" sz="1300" b="1" kern="100" dirty="0">
              <a:effectLst/>
              <a:latin typeface="メイリオ" panose="020B0604030504040204" pitchFamily="50" charset="-128"/>
              <a:ea typeface="メイリオ" panose="020B0604030504040204" pitchFamily="50" charset="-128"/>
              <a:cs typeface="メイリオ" panose="020B0604030504040204" pitchFamily="50" charset="-128"/>
            </a:endParaRPr>
          </a:p>
          <a:p>
            <a:pPr indent="342900" algn="just">
              <a:lnSpc>
                <a:spcPts val="1000"/>
              </a:lnSpc>
              <a:spcAft>
                <a:spcPts val="0"/>
              </a:spcAft>
            </a:pPr>
            <a:r>
              <a:rPr lang="en-US" sz="1300" b="1" kern="100" dirty="0">
                <a:effectLst/>
                <a:latin typeface="メイリオ" panose="020B0604030504040204" pitchFamily="50" charset="-128"/>
                <a:ea typeface="メイリオ" panose="020B0604030504040204" pitchFamily="50" charset="-128"/>
                <a:cs typeface="メイリオ" panose="020B0604030504040204" pitchFamily="50" charset="-128"/>
              </a:rPr>
              <a:t> </a:t>
            </a:r>
            <a:endParaRPr lang="ja-JP" sz="1300" b="1" kern="100" dirty="0">
              <a:effectLst/>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 name="図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66765" y="3151599"/>
            <a:ext cx="1752197" cy="1153456"/>
          </a:xfrm>
          <a:prstGeom prst="rect">
            <a:avLst/>
          </a:prstGeom>
        </p:spPr>
      </p:pic>
      <p:pic>
        <p:nvPicPr>
          <p:cNvPr id="45" name="Picture 6" descr="停電時でも発電する「自立運転機能」。"/>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14547" y="1511055"/>
            <a:ext cx="971867" cy="719901"/>
          </a:xfrm>
          <a:prstGeom prst="rect">
            <a:avLst/>
          </a:prstGeom>
          <a:noFill/>
          <a:extLst>
            <a:ext uri="{909E8E84-426E-40DD-AFC4-6F175D3DCCD1}">
              <a14:hiddenFill xmlns:a14="http://schemas.microsoft.com/office/drawing/2010/main">
                <a:solidFill>
                  <a:srgbClr val="FFFFFF"/>
                </a:solidFill>
              </a14:hiddenFill>
            </a:ext>
          </a:extLst>
        </p:spPr>
      </p:pic>
      <p:sp>
        <p:nvSpPr>
          <p:cNvPr id="286" name="角丸四角形 285"/>
          <p:cNvSpPr/>
          <p:nvPr/>
        </p:nvSpPr>
        <p:spPr>
          <a:xfrm>
            <a:off x="6093489" y="2350810"/>
            <a:ext cx="2546443" cy="1825319"/>
          </a:xfrm>
          <a:prstGeom prst="roundRect">
            <a:avLst>
              <a:gd name="adj" fmla="val 0"/>
            </a:avLst>
          </a:prstGeom>
          <a:solidFill>
            <a:sysClr val="window" lastClr="FFFFFF"/>
          </a:solidFill>
          <a:ln w="38100" cap="flat" cmpd="sng" algn="ctr">
            <a:solidFill>
              <a:srgbClr val="92D050"/>
            </a:solidFill>
            <a:prstDash val="solid"/>
          </a:ln>
          <a:effectLst/>
        </p:spPr>
        <p:txBody>
          <a:bodyPr rtlCol="0" anchor="ctr"/>
          <a:lstStyle/>
          <a:p>
            <a:endParaRPr lang="ja-JP" altLang="en-US"/>
          </a:p>
        </p:txBody>
      </p:sp>
      <p:sp>
        <p:nvSpPr>
          <p:cNvPr id="270" name="テキスト ボックス 20"/>
          <p:cNvSpPr txBox="1"/>
          <p:nvPr/>
        </p:nvSpPr>
        <p:spPr>
          <a:xfrm>
            <a:off x="6149763" y="2449287"/>
            <a:ext cx="2546443" cy="662059"/>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ja-JP" altLang="en-US" sz="1300" b="1" kern="100" dirty="0" smtClean="0">
                <a:effectLst/>
                <a:latin typeface="メイリオ" panose="020B0604030504040204" pitchFamily="50" charset="-128"/>
                <a:ea typeface="メイリオ" panose="020B0604030504040204" pitchFamily="50" charset="-128"/>
                <a:cs typeface="メイリオ" panose="020B0604030504040204" pitchFamily="50" charset="-128"/>
              </a:rPr>
              <a:t>水素エネルギー利用システム</a:t>
            </a:r>
            <a:endParaRPr lang="en-US" altLang="ja-JP" sz="1300" b="1" kern="100" dirty="0" smtClean="0">
              <a:effectLst/>
              <a:latin typeface="メイリオ" panose="020B0604030504040204" pitchFamily="50" charset="-128"/>
              <a:ea typeface="メイリオ" panose="020B0604030504040204" pitchFamily="50" charset="-128"/>
              <a:cs typeface="メイリオ" panose="020B0604030504040204" pitchFamily="50" charset="-128"/>
            </a:endParaRPr>
          </a:p>
          <a:p>
            <a:pPr algn="just">
              <a:spcAft>
                <a:spcPts val="0"/>
              </a:spcAft>
            </a:pPr>
            <a:r>
              <a:rPr lang="ja-JP" altLang="en-US" sz="1300" b="1" kern="100" dirty="0" smtClean="0">
                <a:latin typeface="メイリオ" panose="020B0604030504040204" pitchFamily="50" charset="-128"/>
                <a:ea typeface="メイリオ" panose="020B0604030504040204" pitchFamily="50" charset="-128"/>
                <a:cs typeface="メイリオ" panose="020B0604030504040204" pitchFamily="50" charset="-128"/>
              </a:rPr>
              <a:t>開発実証</a:t>
            </a:r>
            <a:r>
              <a:rPr lang="ja-JP" altLang="en-US" sz="1300" b="1" kern="100" dirty="0">
                <a:latin typeface="メイリオ" panose="020B0604030504040204" pitchFamily="50" charset="-128"/>
                <a:ea typeface="メイリオ" panose="020B0604030504040204" pitchFamily="50" charset="-128"/>
                <a:cs typeface="メイリオ" panose="020B0604030504040204" pitchFamily="50" charset="-128"/>
              </a:rPr>
              <a:t>事業</a:t>
            </a:r>
            <a:r>
              <a:rPr lang="en-US" sz="1300" b="1" kern="100" dirty="0">
                <a:effectLst/>
                <a:latin typeface="メイリオ" panose="020B0604030504040204" pitchFamily="50" charset="-128"/>
                <a:ea typeface="メイリオ" panose="020B0604030504040204" pitchFamily="50" charset="-128"/>
                <a:cs typeface="メイリオ" panose="020B0604030504040204" pitchFamily="50" charset="-128"/>
              </a:rPr>
              <a:t> </a:t>
            </a:r>
            <a:endParaRPr lang="ja-JP" sz="1300" b="1" kern="100" dirty="0">
              <a:effectLst/>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200"/>
              </a:lnSpc>
              <a:spcAft>
                <a:spcPts val="0"/>
              </a:spcAft>
            </a:pPr>
            <a:endParaRPr lang="ja-JP" sz="1300" b="1" kern="100" dirty="0">
              <a:effectLst/>
              <a:latin typeface="メイリオ" panose="020B0604030504040204" pitchFamily="50" charset="-128"/>
              <a:ea typeface="メイリオ" panose="020B0604030504040204" pitchFamily="50" charset="-128"/>
              <a:cs typeface="メイリオ" panose="020B0604030504040204" pitchFamily="50" charset="-128"/>
            </a:endParaRPr>
          </a:p>
          <a:p>
            <a:pPr indent="1600200" algn="just">
              <a:lnSpc>
                <a:spcPts val="1000"/>
              </a:lnSpc>
              <a:spcAft>
                <a:spcPts val="0"/>
              </a:spcAft>
            </a:pPr>
            <a:r>
              <a:rPr lang="en-US" sz="1300" b="1" kern="100" dirty="0">
                <a:effectLst/>
                <a:latin typeface="メイリオ" panose="020B0604030504040204" pitchFamily="50" charset="-128"/>
                <a:ea typeface="メイリオ" panose="020B0604030504040204" pitchFamily="50" charset="-128"/>
                <a:cs typeface="メイリオ" panose="020B0604030504040204" pitchFamily="50" charset="-128"/>
              </a:rPr>
              <a:t> </a:t>
            </a:r>
            <a:r>
              <a:rPr lang="ja-JP" sz="1300" b="1" kern="100" dirty="0">
                <a:effectLst/>
                <a:latin typeface="メイリオ" panose="020B0604030504040204" pitchFamily="50" charset="-128"/>
                <a:ea typeface="メイリオ" panose="020B0604030504040204" pitchFamily="50" charset="-128"/>
                <a:cs typeface="メイリオ" panose="020B0604030504040204" pitchFamily="50" charset="-128"/>
              </a:rPr>
              <a:t>　　　　　 </a:t>
            </a:r>
          </a:p>
        </p:txBody>
      </p:sp>
      <p:pic>
        <p:nvPicPr>
          <p:cNvPr id="39" name="Picture 3"/>
          <p:cNvPicPr>
            <a:picLocks noChangeAspect="1" noChangeArrowheads="1"/>
          </p:cNvPicPr>
          <p:nvPr/>
        </p:nvPicPr>
        <p:blipFill rotWithShape="1">
          <a:blip r:embed="rId9">
            <a:extLst>
              <a:ext uri="{28A0092B-C50C-407E-A947-70E740481C1C}">
                <a14:useLocalDpi xmlns:a14="http://schemas.microsoft.com/office/drawing/2010/main" val="0"/>
              </a:ext>
            </a:extLst>
          </a:blip>
          <a:srcRect l="2623" t="12989" r="-2623" b="9732"/>
          <a:stretch/>
        </p:blipFill>
        <p:spPr bwMode="auto">
          <a:xfrm>
            <a:off x="6236644" y="2892008"/>
            <a:ext cx="2307167" cy="11897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9" name="テキスト ボックス 288"/>
          <p:cNvSpPr txBox="1"/>
          <p:nvPr/>
        </p:nvSpPr>
        <p:spPr>
          <a:xfrm>
            <a:off x="7402564" y="3834948"/>
            <a:ext cx="1152849" cy="215444"/>
          </a:xfrm>
          <a:prstGeom prst="rect">
            <a:avLst/>
          </a:prstGeom>
          <a:noFill/>
        </p:spPr>
        <p:txBody>
          <a:bodyPr wrap="square" rtlCol="0">
            <a:spAutoFit/>
          </a:bodyPr>
          <a:lstStyle/>
          <a:p>
            <a:r>
              <a:rPr lang="ja-JP" altLang="en-US" sz="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提供</a:t>
            </a:r>
            <a:r>
              <a:rPr lang="ja-JP" altLang="en-US" sz="8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8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川崎重工業㈱</a:t>
            </a:r>
            <a:endParaRPr kumimoji="1" lang="ja-JP" altLang="en-US" sz="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8" name="テキスト ボックス 27"/>
          <p:cNvSpPr txBox="1"/>
          <p:nvPr/>
        </p:nvSpPr>
        <p:spPr>
          <a:xfrm>
            <a:off x="163776" y="101267"/>
            <a:ext cx="7172833" cy="323165"/>
          </a:xfrm>
          <a:prstGeom prst="rect">
            <a:avLst/>
          </a:prstGeom>
          <a:noFill/>
        </p:spPr>
        <p:txBody>
          <a:bodyPr wrap="square" rtlCol="0">
            <a:spAutoFit/>
          </a:bodyPr>
          <a:lstStyle/>
          <a:p>
            <a:r>
              <a:rPr lang="en-US" altLang="ja-JP" sz="1500" b="1" dirty="0">
                <a:latin typeface="メイリオ" panose="020B0604030504040204" pitchFamily="50" charset="-128"/>
                <a:ea typeface="メイリオ" panose="020B0604030504040204" pitchFamily="50" charset="-128"/>
                <a:cs typeface="メイリオ" panose="020B0604030504040204" pitchFamily="50" charset="-128"/>
              </a:rPr>
              <a:t>Ⅳ. </a:t>
            </a:r>
            <a:r>
              <a:rPr lang="ja-JP" altLang="en-US" sz="1500" b="1" dirty="0">
                <a:latin typeface="メイリオ" panose="020B0604030504040204" pitchFamily="50" charset="-128"/>
                <a:ea typeface="メイリオ" panose="020B0604030504040204" pitchFamily="50" charset="-128"/>
                <a:cs typeface="メイリオ" panose="020B0604030504040204" pitchFamily="50" charset="-128"/>
              </a:rPr>
              <a:t>神戸市の取組③ 「革新的技術開発の推進</a:t>
            </a:r>
            <a:r>
              <a:rPr lang="ja-JP" altLang="en-US" sz="1500" b="1"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500" b="1" dirty="0" smtClean="0">
                <a:ea typeface="メイリオ"/>
              </a:rPr>
              <a:t>（水素エネルギーの利用促進）</a:t>
            </a:r>
            <a:endParaRPr lang="en-US" altLang="ja-JP" sz="1500" b="1" dirty="0">
              <a:ea typeface="メイリオ"/>
            </a:endParaRPr>
          </a:p>
        </p:txBody>
      </p:sp>
    </p:spTree>
    <p:extLst>
      <p:ext uri="{BB962C8B-B14F-4D97-AF65-F5344CB8AC3E}">
        <p14:creationId xmlns:p14="http://schemas.microsoft.com/office/powerpoint/2010/main" val="34211691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330202" y="424430"/>
            <a:ext cx="7505505" cy="523220"/>
          </a:xfrm>
          <a:prstGeom prst="rect">
            <a:avLst/>
          </a:prstGeom>
          <a:noFill/>
        </p:spPr>
        <p:txBody>
          <a:bodyPr wrap="square" rtlCol="0">
            <a:spAutoFit/>
          </a:bodyPr>
          <a:lstStyle/>
          <a:p>
            <a:r>
              <a:rPr lang="ja-JP" altLang="en-US" sz="2800" b="1" dirty="0">
                <a:solidFill>
                  <a:srgbClr val="11A9D9"/>
                </a:solidFill>
                <a:ea typeface="メイリオ"/>
              </a:rPr>
              <a:t>自然</a:t>
            </a:r>
            <a:r>
              <a:rPr lang="ja-JP" altLang="en-US" sz="2800" b="1" dirty="0" smtClean="0">
                <a:solidFill>
                  <a:srgbClr val="11A9D9"/>
                </a:solidFill>
                <a:ea typeface="メイリオ"/>
              </a:rPr>
              <a:t>と太陽の恵みを未来につなぐまち・神戸</a:t>
            </a:r>
            <a:endParaRPr lang="en-US" altLang="ja-JP" sz="2800" b="1" dirty="0" smtClean="0">
              <a:solidFill>
                <a:srgbClr val="11A9D9"/>
              </a:solidFill>
              <a:ea typeface="メイリオ"/>
            </a:endParaRPr>
          </a:p>
        </p:txBody>
      </p:sp>
      <p:sp>
        <p:nvSpPr>
          <p:cNvPr id="18" name="テキスト ボックス 17"/>
          <p:cNvSpPr txBox="1"/>
          <p:nvPr/>
        </p:nvSpPr>
        <p:spPr>
          <a:xfrm>
            <a:off x="3875990" y="6552506"/>
            <a:ext cx="4832599" cy="246221"/>
          </a:xfrm>
          <a:prstGeom prst="rect">
            <a:avLst/>
          </a:prstGeom>
          <a:noFill/>
        </p:spPr>
        <p:txBody>
          <a:bodyPr wrap="square" rtlCol="0">
            <a:spAutoFit/>
          </a:bodyPr>
          <a:lstStyle/>
          <a:p>
            <a:r>
              <a:rPr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出典：神戸の地域エネルギーを未来に繋ぐ懇談会（</a:t>
            </a:r>
            <a:r>
              <a:rPr lang="en-US" altLang="ja-JP" sz="1000" b="1" dirty="0" smtClean="0">
                <a:latin typeface="メイリオ" panose="020B0604030504040204" pitchFamily="50" charset="-128"/>
                <a:ea typeface="メイリオ" panose="020B0604030504040204" pitchFamily="50" charset="-128"/>
                <a:cs typeface="メイリオ" panose="020B0604030504040204" pitchFamily="50" charset="-128"/>
              </a:rPr>
              <a:t>2017</a:t>
            </a:r>
            <a:r>
              <a:rPr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000" b="1" dirty="0" smtClean="0">
                <a:latin typeface="メイリオ" panose="020B0604030504040204" pitchFamily="50" charset="-128"/>
                <a:ea typeface="メイリオ" panose="020B0604030504040204" pitchFamily="50" charset="-128"/>
                <a:cs typeface="メイリオ" panose="020B0604030504040204" pitchFamily="50" charset="-128"/>
              </a:rPr>
              <a:t>12</a:t>
            </a:r>
            <a:r>
              <a:rPr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1000" b="1" dirty="0" smtClean="0">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000" b="1" dirty="0" smtClean="0">
                <a:latin typeface="メイリオ" panose="020B0604030504040204" pitchFamily="50" charset="-128"/>
                <a:ea typeface="メイリオ" panose="020B0604030504040204" pitchFamily="50" charset="-128"/>
                <a:cs typeface="メイリオ" panose="020B0604030504040204" pitchFamily="50" charset="-128"/>
              </a:rPr>
              <a:t>日）</a:t>
            </a:r>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資料</a:t>
            </a:r>
            <a:endParaRPr kumimoji="1" lang="ja-JP" altLang="en-US" sz="1000" b="1"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5181" y="4967786"/>
            <a:ext cx="1023831" cy="1249225"/>
          </a:xfrm>
          <a:prstGeom prst="rect">
            <a:avLst/>
          </a:prstGeom>
        </p:spPr>
      </p:pic>
      <p:pic>
        <p:nvPicPr>
          <p:cNvPr id="12" name="図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067" y="1232601"/>
            <a:ext cx="7578905" cy="5358243"/>
          </a:xfrm>
          <a:prstGeom prst="rect">
            <a:avLst/>
          </a:prstGeom>
        </p:spPr>
      </p:pic>
      <p:pic>
        <p:nvPicPr>
          <p:cNvPr id="4" name="図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82591" y="3787002"/>
            <a:ext cx="782828" cy="1093711"/>
          </a:xfrm>
          <a:prstGeom prst="rect">
            <a:avLst/>
          </a:prstGeom>
        </p:spPr>
      </p:pic>
      <p:pic>
        <p:nvPicPr>
          <p:cNvPr id="6" name="図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08267" y="2524837"/>
            <a:ext cx="1115771" cy="1159849"/>
          </a:xfrm>
          <a:prstGeom prst="rect">
            <a:avLst/>
          </a:prstGeom>
        </p:spPr>
      </p:pic>
      <p:sp>
        <p:nvSpPr>
          <p:cNvPr id="10" name="テキスト ボックス 9"/>
          <p:cNvSpPr txBox="1"/>
          <p:nvPr/>
        </p:nvSpPr>
        <p:spPr>
          <a:xfrm>
            <a:off x="163776" y="101267"/>
            <a:ext cx="7172833" cy="323165"/>
          </a:xfrm>
          <a:prstGeom prst="rect">
            <a:avLst/>
          </a:prstGeom>
          <a:noFill/>
        </p:spPr>
        <p:txBody>
          <a:bodyPr wrap="square" rtlCol="0">
            <a:spAutoFit/>
          </a:bodyPr>
          <a:lstStyle/>
          <a:p>
            <a:r>
              <a:rPr lang="en-US" altLang="ja-JP" sz="1500" b="1" dirty="0">
                <a:latin typeface="メイリオ" panose="020B0604030504040204" pitchFamily="50" charset="-128"/>
                <a:ea typeface="メイリオ" panose="020B0604030504040204" pitchFamily="50" charset="-128"/>
                <a:cs typeface="メイリオ" panose="020B0604030504040204" pitchFamily="50" charset="-128"/>
              </a:rPr>
              <a:t>Ⅳ. </a:t>
            </a:r>
            <a:r>
              <a:rPr lang="ja-JP" altLang="en-US" sz="1500" b="1" dirty="0">
                <a:latin typeface="メイリオ" panose="020B0604030504040204" pitchFamily="50" charset="-128"/>
                <a:ea typeface="メイリオ" panose="020B0604030504040204" pitchFamily="50" charset="-128"/>
                <a:cs typeface="メイリオ" panose="020B0604030504040204" pitchFamily="50" charset="-128"/>
              </a:rPr>
              <a:t>神戸市の取組③ 「革新的技術開発の推進</a:t>
            </a:r>
            <a:r>
              <a:rPr lang="ja-JP" altLang="en-US" sz="1500" b="1"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500" b="1" dirty="0" smtClean="0">
                <a:ea typeface="メイリオ"/>
              </a:rPr>
              <a:t>（水素エネルギーの利用促進）</a:t>
            </a:r>
            <a:endParaRPr lang="en-US" altLang="ja-JP" sz="1500" b="1" dirty="0">
              <a:ea typeface="メイリオ"/>
            </a:endParaRPr>
          </a:p>
        </p:txBody>
      </p:sp>
      <p:sp>
        <p:nvSpPr>
          <p:cNvPr id="11" name="スライド番号プレースホルダー 1"/>
          <p:cNvSpPr txBox="1">
            <a:spLocks/>
          </p:cNvSpPr>
          <p:nvPr/>
        </p:nvSpPr>
        <p:spPr>
          <a:xfrm>
            <a:off x="6553200" y="6356352"/>
            <a:ext cx="2133600" cy="365125"/>
          </a:xfrm>
          <a:prstGeom prst="rect">
            <a:avLst/>
          </a:prstGeom>
        </p:spPr>
        <p:txBody>
          <a:bodyPr vert="horz" lIns="91440" tIns="45720" rIns="91440" bIns="45720" rtlCol="0" anchor="ctr"/>
          <a:lstStyle>
            <a:defPPr>
              <a:defRPr lang="ja-JP"/>
            </a:defPPr>
            <a:lvl1pPr marL="0" algn="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fld id="{B5D71D99-324F-954A-AB79-333264EAF326}" type="slidenum">
              <a:rPr lang="ja-JP" altLang="en-US" sz="1800" smtClean="0">
                <a:solidFill>
                  <a:schemeClr val="tx1"/>
                </a:solidFill>
              </a:rPr>
              <a:pPr/>
              <a:t>24</a:t>
            </a:fld>
            <a:endParaRPr lang="ja-JP" altLang="en-US" sz="1800" dirty="0">
              <a:solidFill>
                <a:schemeClr val="tx1"/>
              </a:solidFill>
            </a:endParaRPr>
          </a:p>
        </p:txBody>
      </p:sp>
    </p:spTree>
    <p:extLst>
      <p:ext uri="{BB962C8B-B14F-4D97-AF65-F5344CB8AC3E}">
        <p14:creationId xmlns:p14="http://schemas.microsoft.com/office/powerpoint/2010/main" val="34941313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3"/>
          <a:stretch>
            <a:fillRect/>
          </a:stretch>
        </p:blipFill>
        <p:spPr>
          <a:xfrm>
            <a:off x="4356865" y="1626697"/>
            <a:ext cx="4479169" cy="4003180"/>
          </a:xfrm>
          <a:prstGeom prst="rect">
            <a:avLst/>
          </a:prstGeom>
        </p:spPr>
      </p:pic>
      <p:sp>
        <p:nvSpPr>
          <p:cNvPr id="42" name="角丸四角形 19"/>
          <p:cNvSpPr>
            <a:spLocks noChangeArrowheads="1"/>
          </p:cNvSpPr>
          <p:nvPr/>
        </p:nvSpPr>
        <p:spPr bwMode="auto">
          <a:xfrm>
            <a:off x="214344" y="885412"/>
            <a:ext cx="8820472" cy="3017851"/>
          </a:xfrm>
          <a:prstGeom prst="roundRect">
            <a:avLst>
              <a:gd name="adj" fmla="val 16667"/>
            </a:avLst>
          </a:prstGeom>
          <a:noFill/>
          <a:ln>
            <a:noFill/>
          </a:ln>
        </p:spPr>
        <p:txBody>
          <a:bodyPr wrap="square" anchor="t">
            <a:no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ja-JP" sz="2800" b="0"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25</a:t>
            </a:fld>
            <a:endParaRPr kumimoji="1" lang="ja-JP" altLang="en-US" sz="1800" dirty="0">
              <a:solidFill>
                <a:schemeClr val="tx1"/>
              </a:solidFill>
            </a:endParaRPr>
          </a:p>
        </p:txBody>
      </p:sp>
      <p:sp>
        <p:nvSpPr>
          <p:cNvPr id="5" name="テキスト ボックス 4"/>
          <p:cNvSpPr txBox="1"/>
          <p:nvPr/>
        </p:nvSpPr>
        <p:spPr>
          <a:xfrm>
            <a:off x="163776" y="101267"/>
            <a:ext cx="5103695" cy="323165"/>
          </a:xfrm>
          <a:prstGeom prst="rect">
            <a:avLst/>
          </a:prstGeom>
          <a:noFill/>
        </p:spPr>
        <p:txBody>
          <a:bodyPr wrap="square" rtlCol="0">
            <a:spAutoFit/>
          </a:bodyPr>
          <a:lstStyle/>
          <a:p>
            <a:r>
              <a:rPr lang="en-US" altLang="ja-JP" sz="1500" b="1" dirty="0">
                <a:ea typeface="メイリオ"/>
              </a:rPr>
              <a:t>Ⅴ. </a:t>
            </a:r>
            <a:r>
              <a:rPr lang="ja-JP" altLang="en-US" sz="1500" b="1" dirty="0">
                <a:ea typeface="メイリオ"/>
              </a:rPr>
              <a:t>参考資料</a:t>
            </a:r>
          </a:p>
        </p:txBody>
      </p:sp>
      <p:sp>
        <p:nvSpPr>
          <p:cNvPr id="6" name="テキスト ボックス 5"/>
          <p:cNvSpPr txBox="1"/>
          <p:nvPr/>
        </p:nvSpPr>
        <p:spPr>
          <a:xfrm>
            <a:off x="330200" y="424431"/>
            <a:ext cx="7379855" cy="446276"/>
          </a:xfrm>
          <a:prstGeom prst="rect">
            <a:avLst/>
          </a:prstGeom>
          <a:noFill/>
        </p:spPr>
        <p:txBody>
          <a:bodyPr wrap="square" rtlCol="0">
            <a:spAutoFit/>
          </a:bodyPr>
          <a:lstStyle/>
          <a:p>
            <a:r>
              <a:rPr lang="ja-JP" altLang="en-US" sz="2300" b="1" dirty="0" smtClean="0">
                <a:solidFill>
                  <a:srgbClr val="11A9D9"/>
                </a:solidFill>
                <a:latin typeface="メイリオ" panose="020B0604030504040204" pitchFamily="50" charset="-128"/>
                <a:ea typeface="メイリオ" panose="020B0604030504040204" pitchFamily="50" charset="-128"/>
                <a:cs typeface="メイリオ" panose="020B0604030504040204" pitchFamily="50" charset="-128"/>
              </a:rPr>
              <a:t>神戸市と全国の最終</a:t>
            </a:r>
            <a:r>
              <a:rPr lang="ja-JP" altLang="en-US" sz="2300" b="1" dirty="0">
                <a:solidFill>
                  <a:srgbClr val="11A9D9"/>
                </a:solidFill>
                <a:latin typeface="メイリオ" panose="020B0604030504040204" pitchFamily="50" charset="-128"/>
                <a:ea typeface="メイリオ" panose="020B0604030504040204" pitchFamily="50" charset="-128"/>
                <a:cs typeface="メイリオ" panose="020B0604030504040204" pitchFamily="50" charset="-128"/>
              </a:rPr>
              <a:t>エネルギー</a:t>
            </a:r>
            <a:r>
              <a:rPr lang="ja-JP" altLang="en-US" sz="2300" b="1" dirty="0" smtClean="0">
                <a:solidFill>
                  <a:srgbClr val="11A9D9"/>
                </a:solidFill>
                <a:latin typeface="メイリオ" panose="020B0604030504040204" pitchFamily="50" charset="-128"/>
                <a:ea typeface="メイリオ" panose="020B0604030504040204" pitchFamily="50" charset="-128"/>
                <a:cs typeface="メイリオ" panose="020B0604030504040204" pitchFamily="50" charset="-128"/>
              </a:rPr>
              <a:t>消費量の部門別内訳</a:t>
            </a:r>
            <a:endParaRPr lang="ja-JP" altLang="en-US" sz="2300" b="1" dirty="0">
              <a:solidFill>
                <a:srgbClr val="11A9D9"/>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7" name="図 6" descr="blue修正.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363306"/>
            <a:ext cx="9144000" cy="511629"/>
          </a:xfrm>
          <a:prstGeom prst="rect">
            <a:avLst/>
          </a:prstGeom>
        </p:spPr>
      </p:pic>
      <p:sp>
        <p:nvSpPr>
          <p:cNvPr id="11" name="正方形/長方形 10"/>
          <p:cNvSpPr/>
          <p:nvPr/>
        </p:nvSpPr>
        <p:spPr>
          <a:xfrm>
            <a:off x="1138836" y="5543775"/>
            <a:ext cx="2963071" cy="56470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神戸市</a:t>
            </a:r>
            <a:endParaRPr kumimoji="1"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rPr>
              <a:t>2018</a:t>
            </a:r>
            <a:r>
              <a:rPr kumimoji="1"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年度）</a:t>
            </a:r>
            <a:endParaRPr kumimoji="1" lang="ja-JP" altLang="en-US" sz="2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正方形/長方形 11"/>
          <p:cNvSpPr/>
          <p:nvPr/>
        </p:nvSpPr>
        <p:spPr>
          <a:xfrm>
            <a:off x="5267471" y="5503091"/>
            <a:ext cx="2963071" cy="56470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全国</a:t>
            </a:r>
            <a:endParaRPr kumimoji="1"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rPr>
              <a:t>2018</a:t>
            </a:r>
            <a:r>
              <a:rPr kumimoji="1"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年度）</a:t>
            </a:r>
            <a:endParaRPr kumimoji="1" lang="ja-JP" altLang="en-US" sz="2000" b="1"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 name="図 1"/>
          <p:cNvPicPr>
            <a:picLocks noChangeAspect="1"/>
          </p:cNvPicPr>
          <p:nvPr/>
        </p:nvPicPr>
        <p:blipFill rotWithShape="1">
          <a:blip r:embed="rId5"/>
          <a:srcRect l="13067" r="13743"/>
          <a:stretch/>
        </p:blipFill>
        <p:spPr>
          <a:xfrm>
            <a:off x="659009" y="1682712"/>
            <a:ext cx="3889431" cy="3748951"/>
          </a:xfrm>
          <a:prstGeom prst="rect">
            <a:avLst/>
          </a:prstGeom>
        </p:spPr>
      </p:pic>
    </p:spTree>
    <p:extLst>
      <p:ext uri="{BB962C8B-B14F-4D97-AF65-F5344CB8AC3E}">
        <p14:creationId xmlns:p14="http://schemas.microsoft.com/office/powerpoint/2010/main" val="1743504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p:cNvPicPr>
            <a:picLocks noChangeAspect="1"/>
          </p:cNvPicPr>
          <p:nvPr/>
        </p:nvPicPr>
        <p:blipFill rotWithShape="1">
          <a:blip r:embed="rId3"/>
          <a:srcRect l="3595" r="11860"/>
          <a:stretch/>
        </p:blipFill>
        <p:spPr>
          <a:xfrm>
            <a:off x="4624580" y="1556443"/>
            <a:ext cx="4062220" cy="4216017"/>
          </a:xfrm>
          <a:prstGeom prst="rect">
            <a:avLst/>
          </a:prstGeom>
        </p:spPr>
      </p:pic>
      <p:sp>
        <p:nvSpPr>
          <p:cNvPr id="42" name="角丸四角形 19"/>
          <p:cNvSpPr>
            <a:spLocks noChangeArrowheads="1"/>
          </p:cNvSpPr>
          <p:nvPr/>
        </p:nvSpPr>
        <p:spPr bwMode="auto">
          <a:xfrm>
            <a:off x="214344" y="885412"/>
            <a:ext cx="8820472" cy="3017851"/>
          </a:xfrm>
          <a:prstGeom prst="roundRect">
            <a:avLst>
              <a:gd name="adj" fmla="val 16667"/>
            </a:avLst>
          </a:prstGeom>
          <a:noFill/>
          <a:ln>
            <a:noFill/>
          </a:ln>
        </p:spPr>
        <p:txBody>
          <a:bodyPr wrap="square" anchor="t">
            <a:no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ja-JP" sz="2800" b="0" i="0" u="none" strike="noStrike" kern="0" cap="none" spc="0" normalizeH="0" baseline="0" noProof="0" dirty="0" smtClean="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26</a:t>
            </a:fld>
            <a:endParaRPr kumimoji="1" lang="ja-JP" altLang="en-US" sz="1800" dirty="0">
              <a:solidFill>
                <a:schemeClr val="tx1"/>
              </a:solidFill>
            </a:endParaRPr>
          </a:p>
        </p:txBody>
      </p:sp>
      <p:sp>
        <p:nvSpPr>
          <p:cNvPr id="6" name="テキスト ボックス 5"/>
          <p:cNvSpPr txBox="1"/>
          <p:nvPr/>
        </p:nvSpPr>
        <p:spPr>
          <a:xfrm>
            <a:off x="330200" y="424431"/>
            <a:ext cx="7379855" cy="446276"/>
          </a:xfrm>
          <a:prstGeom prst="rect">
            <a:avLst/>
          </a:prstGeom>
          <a:noFill/>
        </p:spPr>
        <p:txBody>
          <a:bodyPr wrap="square" rtlCol="0">
            <a:spAutoFit/>
          </a:bodyPr>
          <a:lstStyle/>
          <a:p>
            <a:r>
              <a:rPr lang="ja-JP" altLang="en-US" sz="2300" b="1" dirty="0" smtClean="0">
                <a:solidFill>
                  <a:srgbClr val="11A9D9"/>
                </a:solidFill>
                <a:latin typeface="メイリオ" panose="020B0604030504040204" pitchFamily="50" charset="-128"/>
                <a:ea typeface="メイリオ" panose="020B0604030504040204" pitchFamily="50" charset="-128"/>
                <a:cs typeface="メイリオ" panose="020B0604030504040204" pitchFamily="50" charset="-128"/>
              </a:rPr>
              <a:t>神戸市と全国の二酸化炭素排出量の部門別内訳</a:t>
            </a:r>
            <a:endParaRPr lang="ja-JP" altLang="en-US" sz="2300" b="1" dirty="0">
              <a:solidFill>
                <a:srgbClr val="11A9D9"/>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7" name="図 6" descr="blue修正.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363306"/>
            <a:ext cx="9144000" cy="511629"/>
          </a:xfrm>
          <a:prstGeom prst="rect">
            <a:avLst/>
          </a:prstGeom>
        </p:spPr>
      </p:pic>
      <p:sp>
        <p:nvSpPr>
          <p:cNvPr id="10" name="正方形/長方形 9"/>
          <p:cNvSpPr/>
          <p:nvPr/>
        </p:nvSpPr>
        <p:spPr>
          <a:xfrm>
            <a:off x="1138836" y="5543775"/>
            <a:ext cx="2963071" cy="56470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神戸市</a:t>
            </a:r>
            <a:endParaRPr kumimoji="1"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rPr>
              <a:t>2018</a:t>
            </a:r>
            <a:r>
              <a:rPr kumimoji="1"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年度）</a:t>
            </a:r>
            <a:endParaRPr kumimoji="1" lang="ja-JP" altLang="en-US" sz="2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正方形/長方形 10"/>
          <p:cNvSpPr/>
          <p:nvPr/>
        </p:nvSpPr>
        <p:spPr>
          <a:xfrm>
            <a:off x="5444140" y="5518151"/>
            <a:ext cx="2963071" cy="56470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全国</a:t>
            </a:r>
            <a:endParaRPr kumimoji="1"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2000" b="1" dirty="0" smtClean="0">
                <a:latin typeface="メイリオ" panose="020B0604030504040204" pitchFamily="50" charset="-128"/>
                <a:ea typeface="メイリオ" panose="020B0604030504040204" pitchFamily="50" charset="-128"/>
                <a:cs typeface="メイリオ" panose="020B0604030504040204" pitchFamily="50" charset="-128"/>
              </a:rPr>
              <a:t>2018</a:t>
            </a:r>
            <a:r>
              <a:rPr kumimoji="1" lang="ja-JP" altLang="en-US" sz="2000" b="1" dirty="0" smtClean="0">
                <a:latin typeface="メイリオ" panose="020B0604030504040204" pitchFamily="50" charset="-128"/>
                <a:ea typeface="メイリオ" panose="020B0604030504040204" pitchFamily="50" charset="-128"/>
                <a:cs typeface="メイリオ" panose="020B0604030504040204" pitchFamily="50" charset="-128"/>
              </a:rPr>
              <a:t>年度）</a:t>
            </a:r>
            <a:endParaRPr kumimoji="1" lang="ja-JP" altLang="en-US" sz="2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11"/>
          <p:cNvSpPr txBox="1"/>
          <p:nvPr/>
        </p:nvSpPr>
        <p:spPr>
          <a:xfrm>
            <a:off x="163776" y="101267"/>
            <a:ext cx="5103695" cy="323165"/>
          </a:xfrm>
          <a:prstGeom prst="rect">
            <a:avLst/>
          </a:prstGeom>
          <a:noFill/>
        </p:spPr>
        <p:txBody>
          <a:bodyPr wrap="square" rtlCol="0">
            <a:spAutoFit/>
          </a:bodyPr>
          <a:lstStyle/>
          <a:p>
            <a:r>
              <a:rPr lang="en-US" altLang="ja-JP" sz="1500" b="1" dirty="0">
                <a:ea typeface="メイリオ"/>
              </a:rPr>
              <a:t>Ⅴ. </a:t>
            </a:r>
            <a:r>
              <a:rPr lang="ja-JP" altLang="en-US" sz="1500" b="1" dirty="0">
                <a:ea typeface="メイリオ"/>
              </a:rPr>
              <a:t>参考資料</a:t>
            </a:r>
          </a:p>
        </p:txBody>
      </p:sp>
      <p:pic>
        <p:nvPicPr>
          <p:cNvPr id="2" name="図 1"/>
          <p:cNvPicPr>
            <a:picLocks noChangeAspect="1"/>
          </p:cNvPicPr>
          <p:nvPr/>
        </p:nvPicPr>
        <p:blipFill rotWithShape="1">
          <a:blip r:embed="rId5"/>
          <a:srcRect l="9427" r="15882"/>
          <a:stretch/>
        </p:blipFill>
        <p:spPr>
          <a:xfrm>
            <a:off x="535655" y="1948158"/>
            <a:ext cx="3871733" cy="3569993"/>
          </a:xfrm>
          <a:prstGeom prst="rect">
            <a:avLst/>
          </a:prstGeom>
        </p:spPr>
      </p:pic>
      <p:pic>
        <p:nvPicPr>
          <p:cNvPr id="3" name="図 2"/>
          <p:cNvPicPr>
            <a:picLocks noChangeAspect="1"/>
          </p:cNvPicPr>
          <p:nvPr/>
        </p:nvPicPr>
        <p:blipFill>
          <a:blip r:embed="rId6"/>
          <a:stretch>
            <a:fillRect/>
          </a:stretch>
        </p:blipFill>
        <p:spPr>
          <a:xfrm>
            <a:off x="1447842" y="2159174"/>
            <a:ext cx="1097375" cy="18290"/>
          </a:xfrm>
          <a:prstGeom prst="rect">
            <a:avLst/>
          </a:prstGeom>
        </p:spPr>
      </p:pic>
    </p:spTree>
    <p:extLst>
      <p:ext uri="{BB962C8B-B14F-4D97-AF65-F5344CB8AC3E}">
        <p14:creationId xmlns:p14="http://schemas.microsoft.com/office/powerpoint/2010/main" val="15926509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bwMode="auto">
          <a:xfrm>
            <a:off x="304803" y="1489186"/>
            <a:ext cx="8248195" cy="5085532"/>
          </a:xfrm>
          <a:prstGeom prst="rect">
            <a:avLst/>
          </a:prstGeom>
          <a:solidFill>
            <a:srgbClr val="FFFFFF"/>
          </a:solidFill>
          <a:ln w="9525" cap="flat" cmpd="sng" algn="ctr">
            <a:noFill/>
            <a:prstDash val="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dirty="0" smtClean="0">
              <a:ln>
                <a:noFill/>
              </a:ln>
              <a:solidFill>
                <a:schemeClr val="tx1"/>
              </a:solidFill>
              <a:effectLst/>
              <a:latin typeface="Times New Roman" charset="0"/>
              <a:ea typeface="ＭＳ Ｐゴシック" charset="-128"/>
            </a:endParaRPr>
          </a:p>
        </p:txBody>
      </p:sp>
      <p:sp>
        <p:nvSpPr>
          <p:cNvPr id="6" name="テキスト ボックス 5"/>
          <p:cNvSpPr txBox="1"/>
          <p:nvPr/>
        </p:nvSpPr>
        <p:spPr>
          <a:xfrm>
            <a:off x="406404" y="1145074"/>
            <a:ext cx="4165599" cy="430887"/>
          </a:xfrm>
          <a:prstGeom prst="rect">
            <a:avLst/>
          </a:prstGeom>
          <a:solidFill>
            <a:srgbClr val="002060"/>
          </a:solidFill>
          <a:ln>
            <a:solidFill>
              <a:srgbClr val="002060"/>
            </a:solidFill>
          </a:ln>
        </p:spPr>
        <p:txBody>
          <a:bodyPr wrap="square" rtlCol="0">
            <a:spAutoFit/>
          </a:bodyPr>
          <a:lstStyle/>
          <a:p>
            <a:pPr algn="ctr"/>
            <a:r>
              <a:rPr kumimoji="1" lang="ja-JP" altLang="en-US" sz="2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家庭用燃料電池</a:t>
            </a:r>
            <a:r>
              <a:rPr kumimoji="1" lang="en-US" altLang="ja-JP" sz="2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エネファーム</a:t>
            </a:r>
            <a:r>
              <a:rPr lang="en-US" altLang="ja-JP" sz="2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2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テキスト ボックス 6"/>
          <p:cNvSpPr txBox="1"/>
          <p:nvPr/>
        </p:nvSpPr>
        <p:spPr>
          <a:xfrm>
            <a:off x="406401" y="2938626"/>
            <a:ext cx="3430621" cy="430887"/>
          </a:xfrm>
          <a:prstGeom prst="rect">
            <a:avLst/>
          </a:prstGeom>
          <a:solidFill>
            <a:srgbClr val="002060"/>
          </a:solidFill>
          <a:ln>
            <a:solidFill>
              <a:srgbClr val="002060"/>
            </a:solidFill>
          </a:ln>
        </p:spPr>
        <p:txBody>
          <a:bodyPr wrap="square" rtlCol="0">
            <a:spAutoFit/>
          </a:bodyPr>
          <a:lstStyle/>
          <a:p>
            <a:pPr algn="ctr"/>
            <a:r>
              <a:rPr kumimoji="1" lang="ja-JP" altLang="en-US" sz="2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燃料電池自動車</a:t>
            </a:r>
            <a:r>
              <a:rPr kumimoji="1" lang="en-US" altLang="ja-JP" sz="2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ＦＣＶ</a:t>
            </a:r>
            <a:r>
              <a:rPr lang="en-US" altLang="ja-JP" sz="2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2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テキスト ボックス 7"/>
          <p:cNvSpPr txBox="1"/>
          <p:nvPr/>
        </p:nvSpPr>
        <p:spPr>
          <a:xfrm>
            <a:off x="406404" y="4812701"/>
            <a:ext cx="3037506" cy="430887"/>
          </a:xfrm>
          <a:prstGeom prst="rect">
            <a:avLst/>
          </a:prstGeom>
          <a:solidFill>
            <a:srgbClr val="002060"/>
          </a:solidFill>
          <a:ln>
            <a:solidFill>
              <a:srgbClr val="002060"/>
            </a:solidFill>
          </a:ln>
        </p:spPr>
        <p:txBody>
          <a:bodyPr wrap="square" rtlCol="0">
            <a:spAutoFit/>
          </a:bodyPr>
          <a:lstStyle/>
          <a:p>
            <a:pPr algn="ctr"/>
            <a:r>
              <a:rPr lang="ja-JP" altLang="en-US" sz="2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商用</a:t>
            </a:r>
            <a:r>
              <a:rPr kumimoji="1" lang="ja-JP" altLang="en-US" sz="2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水素ステーション</a:t>
            </a:r>
            <a:endParaRPr kumimoji="1" lang="ja-JP" altLang="en-US" sz="2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9" name="表 8"/>
          <p:cNvGraphicFramePr>
            <a:graphicFrameLocks noGrp="1"/>
          </p:cNvGraphicFramePr>
          <p:nvPr>
            <p:extLst>
              <p:ext uri="{D42A27DB-BD31-4B8C-83A1-F6EECF244321}">
                <p14:modId xmlns:p14="http://schemas.microsoft.com/office/powerpoint/2010/main" val="1466082636"/>
              </p:ext>
            </p:extLst>
          </p:nvPr>
        </p:nvGraphicFramePr>
        <p:xfrm>
          <a:off x="399369" y="1573187"/>
          <a:ext cx="8066956" cy="1238252"/>
        </p:xfrm>
        <a:graphic>
          <a:graphicData uri="http://schemas.openxmlformats.org/drawingml/2006/table">
            <a:tbl>
              <a:tblPr firstRow="1" bandRow="1">
                <a:tableStyleId>{5C22544A-7EE6-4342-B048-85BDC9FD1C3A}</a:tableStyleId>
              </a:tblPr>
              <a:tblGrid>
                <a:gridCol w="2016739">
                  <a:extLst>
                    <a:ext uri="{9D8B030D-6E8A-4147-A177-3AD203B41FA5}">
                      <a16:colId xmlns:a16="http://schemas.microsoft.com/office/drawing/2014/main" val="20000"/>
                    </a:ext>
                  </a:extLst>
                </a:gridCol>
                <a:gridCol w="2016739">
                  <a:extLst>
                    <a:ext uri="{9D8B030D-6E8A-4147-A177-3AD203B41FA5}">
                      <a16:colId xmlns:a16="http://schemas.microsoft.com/office/drawing/2014/main" val="20001"/>
                    </a:ext>
                  </a:extLst>
                </a:gridCol>
                <a:gridCol w="2016739">
                  <a:extLst>
                    <a:ext uri="{9D8B030D-6E8A-4147-A177-3AD203B41FA5}">
                      <a16:colId xmlns:a16="http://schemas.microsoft.com/office/drawing/2014/main" val="20002"/>
                    </a:ext>
                  </a:extLst>
                </a:gridCol>
                <a:gridCol w="2016739">
                  <a:extLst>
                    <a:ext uri="{9D8B030D-6E8A-4147-A177-3AD203B41FA5}">
                      <a16:colId xmlns:a16="http://schemas.microsoft.com/office/drawing/2014/main" val="20003"/>
                    </a:ext>
                  </a:extLst>
                </a:gridCol>
              </a:tblGrid>
              <a:tr h="486223">
                <a:tc>
                  <a:txBody>
                    <a:bodyPr/>
                    <a:lstStyle/>
                    <a:p>
                      <a:pPr algn="ct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目標</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日本</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9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tc>
                <a:tc>
                  <a:txBody>
                    <a:bodyPr/>
                    <a:lstStyle/>
                    <a:p>
                      <a:pPr algn="ct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実績</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日本</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9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tc>
                <a:tc>
                  <a:txBody>
                    <a:bodyPr/>
                    <a:lstStyle/>
                    <a:p>
                      <a:pPr algn="ct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目標</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神戸市</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p>
                  </a:txBody>
                  <a:tcPr anchor="ctr">
                    <a:solidFill>
                      <a:schemeClr val="tx2"/>
                    </a:solidFill>
                  </a:tcPr>
                </a:tc>
                <a:tc>
                  <a:txBody>
                    <a:bodyPr/>
                    <a:lstStyle/>
                    <a:p>
                      <a:pPr algn="ct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実績</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神戸市</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p>
                  </a:txBody>
                  <a:tcPr anchor="ctr">
                    <a:solidFill>
                      <a:schemeClr val="tx2"/>
                    </a:solidFill>
                  </a:tcPr>
                </a:tc>
                <a:extLst>
                  <a:ext uri="{0D108BD9-81ED-4DB2-BD59-A6C34878D82A}">
                    <a16:rowId xmlns:a16="http://schemas.microsoft.com/office/drawing/2014/main" val="10000"/>
                  </a:ext>
                </a:extLst>
              </a:tr>
              <a:tr h="752029">
                <a:tc>
                  <a:txBody>
                    <a:bodyPr/>
                    <a:lstStyle/>
                    <a:p>
                      <a:pPr algn="ctr"/>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140</a:t>
                      </a:r>
                      <a:r>
                        <a:rPr kumimoji="1" lang="ja-JP" altLang="en-US" sz="2000" dirty="0" smtClean="0">
                          <a:latin typeface="メイリオ" panose="020B0604030504040204" pitchFamily="50" charset="-128"/>
                          <a:ea typeface="メイリオ" panose="020B0604030504040204" pitchFamily="50" charset="-128"/>
                          <a:cs typeface="メイリオ" panose="020B0604030504040204" pitchFamily="50" charset="-128"/>
                        </a:rPr>
                        <a:t>万台</a:t>
                      </a:r>
                      <a:endPar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15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500" dirty="0" smtClean="0">
                          <a:latin typeface="メイリオ" panose="020B0604030504040204" pitchFamily="50" charset="-128"/>
                          <a:ea typeface="メイリオ" panose="020B0604030504040204" pitchFamily="50" charset="-128"/>
                          <a:cs typeface="メイリオ" panose="020B0604030504040204" pitchFamily="50" charset="-128"/>
                        </a:rPr>
                        <a:t>2020</a:t>
                      </a:r>
                      <a:r>
                        <a:rPr kumimoji="1" lang="ja-JP" altLang="en-US" sz="1500" dirty="0" smtClean="0">
                          <a:latin typeface="メイリオ" panose="020B0604030504040204" pitchFamily="50" charset="-128"/>
                          <a:ea typeface="メイリオ" panose="020B0604030504040204" pitchFamily="50" charset="-128"/>
                          <a:cs typeface="メイリオ" panose="020B0604030504040204" pitchFamily="50" charset="-128"/>
                        </a:rPr>
                        <a:t>年）</a:t>
                      </a:r>
                      <a:endParaRPr kumimoji="1" lang="en-US" altLang="ja-JP" sz="1500" dirty="0" smtClean="0">
                        <a:latin typeface="メイリオ" panose="020B0604030504040204" pitchFamily="50" charset="-128"/>
                        <a:ea typeface="メイリオ" panose="020B0604030504040204" pitchFamily="50" charset="-128"/>
                        <a:cs typeface="メイリオ" panose="020B0604030504040204" pitchFamily="50" charset="-128"/>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zh-TW" altLang="en-US" sz="20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約</a:t>
                      </a:r>
                      <a:r>
                        <a:rPr kumimoji="1" lang="en-US" altLang="zh-TW" sz="20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30.3</a:t>
                      </a:r>
                      <a:r>
                        <a:rPr kumimoji="1" lang="zh-TW" altLang="en-US" sz="20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万台</a:t>
                      </a:r>
                      <a:r>
                        <a:rPr kumimoji="1" lang="en-US" altLang="ja-JP" sz="12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zh-TW" altLang="en-US" sz="20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15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zh-TW" sz="15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2020</a:t>
                      </a:r>
                      <a:r>
                        <a:rPr kumimoji="1" lang="zh-TW" altLang="en-US" sz="15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zh-TW" sz="15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kumimoji="1" lang="zh-TW" altLang="en-US" sz="15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月時点</a:t>
                      </a:r>
                      <a:r>
                        <a:rPr kumimoji="1" lang="en-US" altLang="ja-JP" sz="15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5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12,200</a:t>
                      </a:r>
                      <a:r>
                        <a:rPr kumimoji="1" lang="ja-JP" altLang="en-US" sz="2000" dirty="0" smtClean="0">
                          <a:latin typeface="メイリオ" panose="020B0604030504040204" pitchFamily="50" charset="-128"/>
                          <a:ea typeface="メイリオ" panose="020B0604030504040204" pitchFamily="50" charset="-128"/>
                          <a:cs typeface="メイリオ" panose="020B0604030504040204" pitchFamily="50" charset="-128"/>
                        </a:rPr>
                        <a:t>台</a:t>
                      </a:r>
                      <a:endPar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5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500" dirty="0" smtClean="0">
                          <a:latin typeface="メイリオ" panose="020B0604030504040204" pitchFamily="50" charset="-128"/>
                          <a:ea typeface="メイリオ" panose="020B0604030504040204" pitchFamily="50" charset="-128"/>
                          <a:cs typeface="メイリオ" panose="020B0604030504040204" pitchFamily="50" charset="-128"/>
                        </a:rPr>
                        <a:t>2019</a:t>
                      </a:r>
                      <a:r>
                        <a:rPr kumimoji="1" lang="ja-JP" altLang="en-US" sz="1500" dirty="0" smtClean="0">
                          <a:latin typeface="メイリオ" panose="020B0604030504040204" pitchFamily="50" charset="-128"/>
                          <a:ea typeface="メイリオ" panose="020B0604030504040204" pitchFamily="50" charset="-128"/>
                          <a:cs typeface="メイリオ" panose="020B0604030504040204" pitchFamily="50" charset="-128"/>
                        </a:rPr>
                        <a:t>年）</a:t>
                      </a:r>
                      <a:endParaRPr kumimoji="1" lang="en-US" altLang="ja-JP" sz="1500" dirty="0" smtClean="0">
                        <a:latin typeface="メイリオ" panose="020B0604030504040204" pitchFamily="50" charset="-128"/>
                        <a:ea typeface="メイリオ" panose="020B0604030504040204" pitchFamily="50" charset="-128"/>
                        <a:cs typeface="メイリオ" panose="020B0604030504040204" pitchFamily="50" charset="-128"/>
                      </a:endParaRPr>
                    </a:p>
                  </a:txBody>
                  <a:tcPr anchor="ctr">
                    <a:solidFill>
                      <a:schemeClr val="tx2">
                        <a:lumMod val="40000"/>
                        <a:lumOff val="60000"/>
                      </a:schemeClr>
                    </a:solidFill>
                  </a:tcPr>
                </a:tc>
                <a:tc>
                  <a:txBody>
                    <a:bodyPr/>
                    <a:lstStyle/>
                    <a:p>
                      <a:pPr algn="ctr"/>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9,558</a:t>
                      </a:r>
                      <a:r>
                        <a:rPr kumimoji="1" lang="ja-JP" altLang="en-US" sz="2000" dirty="0" smtClean="0">
                          <a:latin typeface="メイリオ" panose="020B0604030504040204" pitchFamily="50" charset="-128"/>
                          <a:ea typeface="メイリオ" panose="020B0604030504040204" pitchFamily="50" charset="-128"/>
                          <a:cs typeface="メイリオ" panose="020B0604030504040204" pitchFamily="50" charset="-128"/>
                        </a:rPr>
                        <a:t>台</a:t>
                      </a:r>
                      <a:endPar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en-US" altLang="ja-JP" sz="1500" dirty="0" smtClean="0">
                          <a:latin typeface="メイリオ" panose="020B0604030504040204" pitchFamily="50" charset="-128"/>
                          <a:ea typeface="メイリオ" panose="020B0604030504040204" pitchFamily="50" charset="-128"/>
                          <a:cs typeface="メイリオ" panose="020B0604030504040204" pitchFamily="50" charset="-128"/>
                        </a:rPr>
                        <a:t>(2020</a:t>
                      </a:r>
                      <a:r>
                        <a:rPr kumimoji="1" lang="ja-JP" altLang="en-US" sz="1500" dirty="0" smtClean="0">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sz="1500" dirty="0" smtClean="0">
                          <a:latin typeface="メイリオ" panose="020B0604030504040204" pitchFamily="50" charset="-128"/>
                          <a:ea typeface="メイリオ" panose="020B0604030504040204" pitchFamily="50" charset="-128"/>
                          <a:cs typeface="メイリオ" panose="020B0604030504040204" pitchFamily="50" charset="-128"/>
                        </a:rPr>
                        <a:t>3</a:t>
                      </a:r>
                      <a:r>
                        <a:rPr kumimoji="1" lang="ja-JP" altLang="en-US" sz="1500" dirty="0" smtClean="0">
                          <a:latin typeface="メイリオ" panose="020B0604030504040204" pitchFamily="50" charset="-128"/>
                          <a:ea typeface="メイリオ" panose="020B0604030504040204" pitchFamily="50" charset="-128"/>
                          <a:cs typeface="メイリオ" panose="020B0604030504040204" pitchFamily="50" charset="-128"/>
                        </a:rPr>
                        <a:t>月時点</a:t>
                      </a:r>
                      <a:r>
                        <a:rPr kumimoji="1" lang="en-US" altLang="ja-JP" sz="1500" dirty="0" smtClean="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5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solidFill>
                      <a:schemeClr val="tx2">
                        <a:lumMod val="40000"/>
                        <a:lumOff val="60000"/>
                      </a:schemeClr>
                    </a:solidFill>
                  </a:tcPr>
                </a:tc>
                <a:extLst>
                  <a:ext uri="{0D108BD9-81ED-4DB2-BD59-A6C34878D82A}">
                    <a16:rowId xmlns:a16="http://schemas.microsoft.com/office/drawing/2014/main" val="10001"/>
                  </a:ext>
                </a:extLst>
              </a:tr>
            </a:tbl>
          </a:graphicData>
        </a:graphic>
      </p:graphicFrame>
      <p:graphicFrame>
        <p:nvGraphicFramePr>
          <p:cNvPr id="10" name="表 9"/>
          <p:cNvGraphicFramePr>
            <a:graphicFrameLocks noGrp="1"/>
          </p:cNvGraphicFramePr>
          <p:nvPr>
            <p:extLst>
              <p:ext uri="{D42A27DB-BD31-4B8C-83A1-F6EECF244321}">
                <p14:modId xmlns:p14="http://schemas.microsoft.com/office/powerpoint/2010/main" val="226444623"/>
              </p:ext>
            </p:extLst>
          </p:nvPr>
        </p:nvGraphicFramePr>
        <p:xfrm>
          <a:off x="399369" y="5269031"/>
          <a:ext cx="8066956" cy="1082182"/>
        </p:xfrm>
        <a:graphic>
          <a:graphicData uri="http://schemas.openxmlformats.org/drawingml/2006/table">
            <a:tbl>
              <a:tblPr firstRow="1" bandRow="1">
                <a:tableStyleId>{5C22544A-7EE6-4342-B048-85BDC9FD1C3A}</a:tableStyleId>
              </a:tblPr>
              <a:tblGrid>
                <a:gridCol w="2016739">
                  <a:extLst>
                    <a:ext uri="{9D8B030D-6E8A-4147-A177-3AD203B41FA5}">
                      <a16:colId xmlns:a16="http://schemas.microsoft.com/office/drawing/2014/main" val="20000"/>
                    </a:ext>
                  </a:extLst>
                </a:gridCol>
                <a:gridCol w="2016739">
                  <a:extLst>
                    <a:ext uri="{9D8B030D-6E8A-4147-A177-3AD203B41FA5}">
                      <a16:colId xmlns:a16="http://schemas.microsoft.com/office/drawing/2014/main" val="20001"/>
                    </a:ext>
                  </a:extLst>
                </a:gridCol>
                <a:gridCol w="2016739">
                  <a:extLst>
                    <a:ext uri="{9D8B030D-6E8A-4147-A177-3AD203B41FA5}">
                      <a16:colId xmlns:a16="http://schemas.microsoft.com/office/drawing/2014/main" val="20002"/>
                    </a:ext>
                  </a:extLst>
                </a:gridCol>
                <a:gridCol w="2016739">
                  <a:extLst>
                    <a:ext uri="{9D8B030D-6E8A-4147-A177-3AD203B41FA5}">
                      <a16:colId xmlns:a16="http://schemas.microsoft.com/office/drawing/2014/main" val="20003"/>
                    </a:ext>
                  </a:extLst>
                </a:gridCol>
              </a:tblGrid>
              <a:tr h="338501">
                <a:tc>
                  <a:txBody>
                    <a:bodyPr/>
                    <a:lstStyle/>
                    <a:p>
                      <a:pPr algn="ct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目標</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日本</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9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tc>
                <a:tc>
                  <a:txBody>
                    <a:bodyPr/>
                    <a:lstStyle/>
                    <a:p>
                      <a:pPr algn="ct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実績</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日本</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9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tc>
                <a:tc>
                  <a:txBody>
                    <a:bodyPr/>
                    <a:lstStyle/>
                    <a:p>
                      <a:pPr algn="ct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目標</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神戸市</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p>
                  </a:txBody>
                  <a:tcPr anchor="ctr">
                    <a:solidFill>
                      <a:schemeClr val="tx2"/>
                    </a:solidFill>
                  </a:tcPr>
                </a:tc>
                <a:tc>
                  <a:txBody>
                    <a:bodyPr/>
                    <a:lstStyle/>
                    <a:p>
                      <a:pPr algn="ct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実績</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神戸市</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p>
                  </a:txBody>
                  <a:tcPr anchor="ctr">
                    <a:solidFill>
                      <a:schemeClr val="tx2"/>
                    </a:solidFill>
                  </a:tcPr>
                </a:tc>
                <a:extLst>
                  <a:ext uri="{0D108BD9-81ED-4DB2-BD59-A6C34878D82A}">
                    <a16:rowId xmlns:a16="http://schemas.microsoft.com/office/drawing/2014/main" val="10000"/>
                  </a:ext>
                </a:extLst>
              </a:tr>
              <a:tr h="701182">
                <a:tc>
                  <a:txBody>
                    <a:bodyPr/>
                    <a:lstStyle/>
                    <a:p>
                      <a:pPr algn="ctr"/>
                      <a:r>
                        <a:rPr kumimoji="1" lang="en-US" altLang="zh-TW" sz="2000" dirty="0" smtClean="0">
                          <a:latin typeface="メイリオ" panose="020B0604030504040204" pitchFamily="50" charset="-128"/>
                          <a:ea typeface="メイリオ" panose="020B0604030504040204" pitchFamily="50" charset="-128"/>
                          <a:cs typeface="メイリオ" panose="020B0604030504040204" pitchFamily="50" charset="-128"/>
                        </a:rPr>
                        <a:t>320</a:t>
                      </a:r>
                      <a:r>
                        <a:rPr kumimoji="1" lang="zh-TW" altLang="en-US" sz="2000" dirty="0" smtClean="0">
                          <a:latin typeface="メイリオ" panose="020B0604030504040204" pitchFamily="50" charset="-128"/>
                          <a:ea typeface="メイリオ" panose="020B0604030504040204" pitchFamily="50" charset="-128"/>
                          <a:cs typeface="メイリオ" panose="020B0604030504040204" pitchFamily="50" charset="-128"/>
                        </a:rPr>
                        <a:t>箇所程度</a:t>
                      </a:r>
                      <a:endParaRPr kumimoji="1" lang="en-US" altLang="zh-TW" sz="200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15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zh-TW" sz="1500" dirty="0" smtClean="0">
                          <a:latin typeface="メイリオ" panose="020B0604030504040204" pitchFamily="50" charset="-128"/>
                          <a:ea typeface="メイリオ" panose="020B0604030504040204" pitchFamily="50" charset="-128"/>
                          <a:cs typeface="メイリオ" panose="020B0604030504040204" pitchFamily="50" charset="-128"/>
                        </a:rPr>
                        <a:t>2025</a:t>
                      </a:r>
                      <a:r>
                        <a:rPr kumimoji="1" lang="zh-TW" altLang="en-US" sz="1500" dirty="0" smtClean="0">
                          <a:latin typeface="メイリオ" panose="020B0604030504040204" pitchFamily="50" charset="-128"/>
                          <a:ea typeface="メイリオ" panose="020B0604030504040204" pitchFamily="50" charset="-128"/>
                          <a:cs typeface="メイリオ" panose="020B0604030504040204" pitchFamily="50" charset="-128"/>
                        </a:rPr>
                        <a:t>年</a:t>
                      </a:r>
                      <a:r>
                        <a:rPr kumimoji="1" lang="ja-JP" altLang="en-US" sz="1500" dirty="0" smtClean="0">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zh-TW" sz="1500" dirty="0" smtClean="0">
                        <a:latin typeface="メイリオ" panose="020B0604030504040204" pitchFamily="50" charset="-128"/>
                        <a:ea typeface="メイリオ" panose="020B0604030504040204" pitchFamily="50" charset="-128"/>
                        <a:cs typeface="メイリオ" panose="020B0604030504040204" pitchFamily="50" charset="-128"/>
                      </a:endParaRPr>
                    </a:p>
                  </a:txBody>
                  <a:tcPr anchor="ctr"/>
                </a:tc>
                <a:tc>
                  <a:txBody>
                    <a:bodyPr/>
                    <a:lstStyle/>
                    <a:p>
                      <a:pPr algn="ctr"/>
                      <a:r>
                        <a:rPr kumimoji="1" lang="en-US" altLang="ja-JP" sz="20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137</a:t>
                      </a:r>
                      <a:r>
                        <a:rPr kumimoji="1" lang="ja-JP" altLang="en-US" sz="20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箇所開所</a:t>
                      </a:r>
                    </a:p>
                    <a:p>
                      <a:pPr algn="ctr"/>
                      <a:r>
                        <a:rPr kumimoji="1" lang="en-US" altLang="ja-JP" sz="15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(2020</a:t>
                      </a:r>
                      <a:r>
                        <a:rPr kumimoji="1" lang="ja-JP" altLang="en-US" sz="15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sz="15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12</a:t>
                      </a:r>
                      <a:r>
                        <a:rPr kumimoji="1" lang="ja-JP" altLang="en-US" sz="15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月時点</a:t>
                      </a:r>
                      <a:r>
                        <a:rPr kumimoji="1" lang="en-US" altLang="ja-JP" sz="1500" dirty="0" smtClean="0">
                          <a:latin typeface="メイリオ" panose="020B0604030504040204" pitchFamily="50" charset="-128"/>
                          <a:ea typeface="メイリオ" panose="020B0604030504040204" pitchFamily="50" charset="-128"/>
                          <a:cs typeface="メイリオ" panose="020B0604030504040204" pitchFamily="50" charset="-128"/>
                        </a:rPr>
                        <a: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7</a:t>
                      </a:r>
                      <a:r>
                        <a:rPr kumimoji="1" lang="ja-JP" altLang="en-US" sz="2000" dirty="0" smtClean="0">
                          <a:latin typeface="メイリオ" panose="020B0604030504040204" pitchFamily="50" charset="-128"/>
                          <a:ea typeface="メイリオ" panose="020B0604030504040204" pitchFamily="50" charset="-128"/>
                          <a:cs typeface="メイリオ" panose="020B0604030504040204" pitchFamily="50" charset="-128"/>
                        </a:rPr>
                        <a:t>箇所程度</a:t>
                      </a:r>
                      <a:endPar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5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500" dirty="0" smtClean="0">
                          <a:latin typeface="メイリオ" panose="020B0604030504040204" pitchFamily="50" charset="-128"/>
                          <a:ea typeface="メイリオ" panose="020B0604030504040204" pitchFamily="50" charset="-128"/>
                          <a:cs typeface="メイリオ" panose="020B0604030504040204" pitchFamily="50" charset="-128"/>
                        </a:rPr>
                        <a:t>2030</a:t>
                      </a:r>
                      <a:r>
                        <a:rPr kumimoji="1" lang="ja-JP" altLang="en-US" sz="1500" dirty="0" smtClean="0">
                          <a:latin typeface="メイリオ" panose="020B0604030504040204" pitchFamily="50" charset="-128"/>
                          <a:ea typeface="メイリオ" panose="020B0604030504040204" pitchFamily="50" charset="-128"/>
                          <a:cs typeface="メイリオ" panose="020B0604030504040204" pitchFamily="50" charset="-128"/>
                        </a:rPr>
                        <a:t>年）</a:t>
                      </a:r>
                      <a:endParaRPr kumimoji="1" lang="en-US" altLang="zh-TW" sz="1500" dirty="0" smtClean="0">
                        <a:latin typeface="メイリオ" panose="020B0604030504040204" pitchFamily="50" charset="-128"/>
                        <a:ea typeface="メイリオ" panose="020B0604030504040204" pitchFamily="50" charset="-128"/>
                        <a:cs typeface="メイリオ" panose="020B0604030504040204" pitchFamily="50" charset="-128"/>
                      </a:endParaRPr>
                    </a:p>
                  </a:txBody>
                  <a:tcPr anchor="ctr">
                    <a:solidFill>
                      <a:schemeClr val="tx2">
                        <a:lumMod val="40000"/>
                        <a:lumOff val="60000"/>
                      </a:schemeClr>
                    </a:solidFill>
                  </a:tcPr>
                </a:tc>
                <a:tc>
                  <a:txBody>
                    <a:bodyPr/>
                    <a:lstStyle/>
                    <a:p>
                      <a:pPr algn="ctr"/>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1</a:t>
                      </a:r>
                      <a:r>
                        <a:rPr kumimoji="1" lang="ja-JP" altLang="en-US" sz="2000" dirty="0" smtClean="0">
                          <a:latin typeface="メイリオ" panose="020B0604030504040204" pitchFamily="50" charset="-128"/>
                          <a:ea typeface="メイリオ" panose="020B0604030504040204" pitchFamily="50" charset="-128"/>
                          <a:cs typeface="メイリオ" panose="020B0604030504040204" pitchFamily="50" charset="-128"/>
                        </a:rPr>
                        <a:t>箇所</a:t>
                      </a:r>
                      <a:endPar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en-US" altLang="ja-JP" sz="1500" dirty="0" smtClean="0">
                          <a:latin typeface="メイリオ" panose="020B0604030504040204" pitchFamily="50" charset="-128"/>
                          <a:ea typeface="メイリオ" panose="020B0604030504040204" pitchFamily="50" charset="-128"/>
                          <a:cs typeface="メイリオ" panose="020B0604030504040204" pitchFamily="50" charset="-128"/>
                        </a:rPr>
                        <a:t>(2019</a:t>
                      </a:r>
                      <a:r>
                        <a:rPr kumimoji="1" lang="ja-JP" altLang="en-US" sz="1500" dirty="0" smtClean="0">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sz="1500" dirty="0" smtClean="0">
                          <a:latin typeface="メイリオ" panose="020B0604030504040204" pitchFamily="50" charset="-128"/>
                          <a:ea typeface="メイリオ" panose="020B0604030504040204" pitchFamily="50" charset="-128"/>
                          <a:cs typeface="メイリオ" panose="020B0604030504040204" pitchFamily="50" charset="-128"/>
                        </a:rPr>
                        <a:t>3</a:t>
                      </a:r>
                      <a:r>
                        <a:rPr kumimoji="1" lang="ja-JP" altLang="en-US" sz="1500" dirty="0" smtClean="0">
                          <a:latin typeface="メイリオ" panose="020B0604030504040204" pitchFamily="50" charset="-128"/>
                          <a:ea typeface="メイリオ" panose="020B0604030504040204" pitchFamily="50" charset="-128"/>
                          <a:cs typeface="メイリオ" panose="020B0604030504040204" pitchFamily="50" charset="-128"/>
                        </a:rPr>
                        <a:t>月時点</a:t>
                      </a:r>
                      <a:r>
                        <a:rPr kumimoji="1" lang="en-US" altLang="ja-JP" sz="1500" dirty="0" smtClean="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5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solidFill>
                      <a:schemeClr val="tx2">
                        <a:lumMod val="40000"/>
                        <a:lumOff val="60000"/>
                      </a:schemeClr>
                    </a:solidFill>
                  </a:tcPr>
                </a:tc>
                <a:extLst>
                  <a:ext uri="{0D108BD9-81ED-4DB2-BD59-A6C34878D82A}">
                    <a16:rowId xmlns:a16="http://schemas.microsoft.com/office/drawing/2014/main" val="10001"/>
                  </a:ext>
                </a:extLst>
              </a:tr>
            </a:tbl>
          </a:graphicData>
        </a:graphic>
      </p:graphicFrame>
      <p:graphicFrame>
        <p:nvGraphicFramePr>
          <p:cNvPr id="11" name="表 10"/>
          <p:cNvGraphicFramePr>
            <a:graphicFrameLocks noGrp="1"/>
          </p:cNvGraphicFramePr>
          <p:nvPr>
            <p:extLst>
              <p:ext uri="{D42A27DB-BD31-4B8C-83A1-F6EECF244321}">
                <p14:modId xmlns:p14="http://schemas.microsoft.com/office/powerpoint/2010/main" val="1183069530"/>
              </p:ext>
            </p:extLst>
          </p:nvPr>
        </p:nvGraphicFramePr>
        <p:xfrm>
          <a:off x="399369" y="3395444"/>
          <a:ext cx="8066956" cy="1285739"/>
        </p:xfrm>
        <a:graphic>
          <a:graphicData uri="http://schemas.openxmlformats.org/drawingml/2006/table">
            <a:tbl>
              <a:tblPr firstRow="1" bandRow="1">
                <a:tableStyleId>{5C22544A-7EE6-4342-B048-85BDC9FD1C3A}</a:tableStyleId>
              </a:tblPr>
              <a:tblGrid>
                <a:gridCol w="2016739">
                  <a:extLst>
                    <a:ext uri="{9D8B030D-6E8A-4147-A177-3AD203B41FA5}">
                      <a16:colId xmlns:a16="http://schemas.microsoft.com/office/drawing/2014/main" val="20000"/>
                    </a:ext>
                  </a:extLst>
                </a:gridCol>
                <a:gridCol w="2016739">
                  <a:extLst>
                    <a:ext uri="{9D8B030D-6E8A-4147-A177-3AD203B41FA5}">
                      <a16:colId xmlns:a16="http://schemas.microsoft.com/office/drawing/2014/main" val="20001"/>
                    </a:ext>
                  </a:extLst>
                </a:gridCol>
                <a:gridCol w="2016739">
                  <a:extLst>
                    <a:ext uri="{9D8B030D-6E8A-4147-A177-3AD203B41FA5}">
                      <a16:colId xmlns:a16="http://schemas.microsoft.com/office/drawing/2014/main" val="20002"/>
                    </a:ext>
                  </a:extLst>
                </a:gridCol>
                <a:gridCol w="2016739">
                  <a:extLst>
                    <a:ext uri="{9D8B030D-6E8A-4147-A177-3AD203B41FA5}">
                      <a16:colId xmlns:a16="http://schemas.microsoft.com/office/drawing/2014/main" val="20003"/>
                    </a:ext>
                  </a:extLst>
                </a:gridCol>
              </a:tblGrid>
              <a:tr h="508244">
                <a:tc>
                  <a:txBody>
                    <a:bodyPr/>
                    <a:lstStyle/>
                    <a:p>
                      <a:pPr algn="ct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目標</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日本）</a:t>
                      </a:r>
                      <a:endParaRPr kumimoji="1" lang="ja-JP" altLang="en-US" sz="19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tc>
                <a:tc>
                  <a:txBody>
                    <a:bodyPr/>
                    <a:lstStyle/>
                    <a:p>
                      <a:pPr algn="ct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実績</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日本</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9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tc>
                <a:tc>
                  <a:txBody>
                    <a:bodyPr/>
                    <a:lstStyle/>
                    <a:p>
                      <a:pPr algn="ct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目標</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神戸市</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p>
                  </a:txBody>
                  <a:tcPr anchor="ctr">
                    <a:solidFill>
                      <a:schemeClr val="tx2"/>
                    </a:solidFill>
                  </a:tcPr>
                </a:tc>
                <a:tc>
                  <a:txBody>
                    <a:bodyPr/>
                    <a:lstStyle/>
                    <a:p>
                      <a:pPr algn="ct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実績</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900" dirty="0" smtClean="0">
                          <a:latin typeface="メイリオ" panose="020B0604030504040204" pitchFamily="50" charset="-128"/>
                          <a:ea typeface="メイリオ" panose="020B0604030504040204" pitchFamily="50" charset="-128"/>
                          <a:cs typeface="メイリオ" panose="020B0604030504040204" pitchFamily="50" charset="-128"/>
                        </a:rPr>
                        <a:t>神戸市</a:t>
                      </a:r>
                      <a:r>
                        <a:rPr kumimoji="1" lang="en-US" altLang="ja-JP" sz="1900" dirty="0" smtClean="0">
                          <a:latin typeface="メイリオ" panose="020B0604030504040204" pitchFamily="50" charset="-128"/>
                          <a:ea typeface="メイリオ" panose="020B0604030504040204" pitchFamily="50" charset="-128"/>
                          <a:cs typeface="メイリオ" panose="020B0604030504040204" pitchFamily="50" charset="-128"/>
                        </a:rPr>
                        <a:t>)</a:t>
                      </a:r>
                    </a:p>
                  </a:txBody>
                  <a:tcPr anchor="ctr">
                    <a:solidFill>
                      <a:schemeClr val="tx2"/>
                    </a:solidFill>
                  </a:tcPr>
                </a:tc>
                <a:extLst>
                  <a:ext uri="{0D108BD9-81ED-4DB2-BD59-A6C34878D82A}">
                    <a16:rowId xmlns:a16="http://schemas.microsoft.com/office/drawing/2014/main" val="10000"/>
                  </a:ext>
                </a:extLst>
              </a:tr>
              <a:tr h="777495">
                <a:tc>
                  <a:txBody>
                    <a:bodyPr/>
                    <a:lstStyle/>
                    <a:p>
                      <a:pPr algn="ctr"/>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80</a:t>
                      </a:r>
                      <a:r>
                        <a:rPr kumimoji="1" lang="ja-JP" altLang="en-US" sz="2000" dirty="0" smtClean="0">
                          <a:latin typeface="メイリオ" panose="020B0604030504040204" pitchFamily="50" charset="-128"/>
                          <a:ea typeface="メイリオ" panose="020B0604030504040204" pitchFamily="50" charset="-128"/>
                          <a:cs typeface="メイリオ" panose="020B0604030504040204" pitchFamily="50" charset="-128"/>
                        </a:rPr>
                        <a:t>万台程度</a:t>
                      </a:r>
                      <a:endPar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15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500" dirty="0" smtClean="0">
                          <a:latin typeface="メイリオ" panose="020B0604030504040204" pitchFamily="50" charset="-128"/>
                          <a:ea typeface="メイリオ" panose="020B0604030504040204" pitchFamily="50" charset="-128"/>
                          <a:cs typeface="メイリオ" panose="020B0604030504040204" pitchFamily="50" charset="-128"/>
                        </a:rPr>
                        <a:t>2030</a:t>
                      </a:r>
                      <a:r>
                        <a:rPr kumimoji="1" lang="ja-JP" altLang="en-US" sz="1500" dirty="0" smtClean="0">
                          <a:latin typeface="メイリオ" panose="020B0604030504040204" pitchFamily="50" charset="-128"/>
                          <a:ea typeface="メイリオ" panose="020B0604030504040204" pitchFamily="50" charset="-128"/>
                          <a:cs typeface="メイリオ" panose="020B0604030504040204" pitchFamily="50" charset="-128"/>
                        </a:rPr>
                        <a:t>年）</a:t>
                      </a:r>
                      <a:endParaRPr kumimoji="1" lang="en-US" altLang="ja-JP" sz="1500" dirty="0" smtClean="0">
                        <a:latin typeface="メイリオ" panose="020B0604030504040204" pitchFamily="50" charset="-128"/>
                        <a:ea typeface="メイリオ" panose="020B0604030504040204" pitchFamily="50" charset="-128"/>
                        <a:cs typeface="メイリオ" panose="020B0604030504040204" pitchFamily="50" charset="-128"/>
                      </a:endParaRPr>
                    </a:p>
                  </a:txBody>
                  <a:tcPr anchor="ctr"/>
                </a:tc>
                <a:tc>
                  <a:txBody>
                    <a:bodyPr/>
                    <a:lstStyle/>
                    <a:p>
                      <a:pPr algn="ctr"/>
                      <a:r>
                        <a:rPr kumimoji="1" lang="en-US" altLang="ja-JP" sz="20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3,695</a:t>
                      </a:r>
                      <a:r>
                        <a:rPr kumimoji="1" lang="ja-JP" altLang="en-US" sz="20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台</a:t>
                      </a:r>
                      <a:r>
                        <a:rPr kumimoji="1" lang="en-US" altLang="ja-JP" sz="12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a:p>
                      <a:pPr algn="ctr"/>
                      <a:r>
                        <a:rPr kumimoji="1" lang="en-US" altLang="ja-JP" sz="15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(2020</a:t>
                      </a:r>
                      <a:r>
                        <a:rPr kumimoji="1" lang="ja-JP" altLang="en-US" sz="15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sz="15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kumimoji="1" lang="ja-JP" altLang="en-US" sz="15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月時点</a:t>
                      </a:r>
                      <a:r>
                        <a:rPr kumimoji="1" lang="en-US" altLang="ja-JP" sz="15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smtClean="0">
                          <a:latin typeface="メイリオ" panose="020B0604030504040204" pitchFamily="50" charset="-128"/>
                          <a:ea typeface="メイリオ" panose="020B0604030504040204" pitchFamily="50" charset="-128"/>
                          <a:cs typeface="メイリオ" panose="020B0604030504040204" pitchFamily="50" charset="-128"/>
                        </a:rPr>
                        <a:t>約</a:t>
                      </a:r>
                      <a:r>
                        <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rPr>
                        <a:t>1</a:t>
                      </a:r>
                      <a:r>
                        <a:rPr kumimoji="1" lang="ja-JP" altLang="en-US" sz="2000" dirty="0" smtClean="0">
                          <a:latin typeface="メイリオ" panose="020B0604030504040204" pitchFamily="50" charset="-128"/>
                          <a:ea typeface="メイリオ" panose="020B0604030504040204" pitchFamily="50" charset="-128"/>
                          <a:cs typeface="メイリオ" panose="020B0604030504040204" pitchFamily="50" charset="-128"/>
                        </a:rPr>
                        <a:t>万台</a:t>
                      </a:r>
                      <a:endParaRPr kumimoji="1" lang="en-US" altLang="ja-JP" sz="200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15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500" dirty="0" smtClean="0">
                          <a:latin typeface="メイリオ" panose="020B0604030504040204" pitchFamily="50" charset="-128"/>
                          <a:ea typeface="メイリオ" panose="020B0604030504040204" pitchFamily="50" charset="-128"/>
                          <a:cs typeface="メイリオ" panose="020B0604030504040204" pitchFamily="50" charset="-128"/>
                        </a:rPr>
                        <a:t>2030</a:t>
                      </a:r>
                      <a:r>
                        <a:rPr kumimoji="1" lang="ja-JP" altLang="en-US" sz="1500" dirty="0" smtClean="0">
                          <a:latin typeface="メイリオ" panose="020B0604030504040204" pitchFamily="50" charset="-128"/>
                          <a:ea typeface="メイリオ" panose="020B0604030504040204" pitchFamily="50" charset="-128"/>
                          <a:cs typeface="メイリオ" panose="020B0604030504040204" pitchFamily="50" charset="-128"/>
                        </a:rPr>
                        <a:t>年）</a:t>
                      </a:r>
                      <a:endParaRPr kumimoji="1" lang="ja-JP" altLang="en-US" sz="15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solidFill>
                      <a:schemeClr val="tx2">
                        <a:lumMod val="40000"/>
                        <a:lumOff val="60000"/>
                      </a:schemeClr>
                    </a:solidFill>
                  </a:tcPr>
                </a:tc>
                <a:tc>
                  <a:txBody>
                    <a:bodyPr/>
                    <a:lstStyle/>
                    <a:p>
                      <a:pPr algn="ctr"/>
                      <a:r>
                        <a:rPr kumimoji="1" lang="en-US" altLang="ja-JP" sz="20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23</a:t>
                      </a:r>
                      <a:r>
                        <a:rPr kumimoji="1" lang="ja-JP" altLang="en-US" sz="20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台</a:t>
                      </a:r>
                      <a:endParaRPr kumimoji="1" lang="en-US" altLang="ja-JP" sz="20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en-US" altLang="ja-JP" sz="15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(2019</a:t>
                      </a:r>
                      <a:r>
                        <a:rPr kumimoji="1" lang="ja-JP" altLang="en-US" sz="15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年３月時点</a:t>
                      </a:r>
                      <a:r>
                        <a:rPr kumimoji="1" lang="en-US" altLang="ja-JP" sz="1500" dirty="0" smtClean="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5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solidFill>
                      <a:schemeClr val="tx2">
                        <a:lumMod val="40000"/>
                        <a:lumOff val="60000"/>
                      </a:schemeClr>
                    </a:solidFill>
                  </a:tcPr>
                </a:tc>
                <a:extLst>
                  <a:ext uri="{0D108BD9-81ED-4DB2-BD59-A6C34878D82A}">
                    <a16:rowId xmlns:a16="http://schemas.microsoft.com/office/drawing/2014/main" val="10001"/>
                  </a:ext>
                </a:extLst>
              </a:tr>
            </a:tbl>
          </a:graphicData>
        </a:graphic>
      </p:graphicFrame>
      <p:sp>
        <p:nvSpPr>
          <p:cNvPr id="12" name="テキスト ボックス 11"/>
          <p:cNvSpPr txBox="1"/>
          <p:nvPr/>
        </p:nvSpPr>
        <p:spPr>
          <a:xfrm>
            <a:off x="3645079" y="4684924"/>
            <a:ext cx="4877129" cy="276999"/>
          </a:xfrm>
          <a:prstGeom prst="rect">
            <a:avLst/>
          </a:prstGeom>
          <a:noFill/>
        </p:spPr>
        <p:txBody>
          <a:bodyPr wrap="square" rtlCol="0">
            <a:spAutoFit/>
          </a:bodyPr>
          <a:lstStyle/>
          <a:p>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一般社団法人次世代自動車振興センターによる</a:t>
            </a:r>
            <a:r>
              <a:rPr lang="en-US" altLang="zh-TW" sz="1200" dirty="0">
                <a:latin typeface="メイリオ" panose="020B0604030504040204" pitchFamily="50" charset="-128"/>
                <a:ea typeface="メイリオ" panose="020B0604030504040204" pitchFamily="50" charset="-128"/>
                <a:cs typeface="メイリオ" panose="020B0604030504040204" pitchFamily="50" charset="-128"/>
              </a:rPr>
              <a:t>EV</a:t>
            </a:r>
            <a:r>
              <a:rPr lang="zh-TW" altLang="en-US" sz="1200" dirty="0">
                <a:latin typeface="メイリオ" panose="020B0604030504040204" pitchFamily="50" charset="-128"/>
                <a:ea typeface="メイリオ" panose="020B0604030504040204" pitchFamily="50" charset="-128"/>
                <a:cs typeface="メイリオ" panose="020B0604030504040204" pitchFamily="50" charset="-128"/>
              </a:rPr>
              <a:t>等 保有台数</a:t>
            </a:r>
            <a:r>
              <a:rPr lang="zh-TW" altLang="en-US" sz="1200" dirty="0" smtClean="0">
                <a:latin typeface="メイリオ" panose="020B0604030504040204" pitchFamily="50" charset="-128"/>
                <a:ea typeface="メイリオ" panose="020B0604030504040204" pitchFamily="50" charset="-128"/>
                <a:cs typeface="メイリオ" panose="020B0604030504040204" pitchFamily="50" charset="-128"/>
              </a:rPr>
              <a:t>統計</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テキスト ボックス 12"/>
          <p:cNvSpPr txBox="1"/>
          <p:nvPr/>
        </p:nvSpPr>
        <p:spPr>
          <a:xfrm>
            <a:off x="3837024" y="2805731"/>
            <a:ext cx="4975287" cy="276999"/>
          </a:xfrm>
          <a:prstGeom prst="rect">
            <a:avLst/>
          </a:prstGeom>
          <a:noFill/>
        </p:spPr>
        <p:txBody>
          <a:bodyPr wrap="square" rtlCol="0">
            <a:spAutoFit/>
          </a:bodyPr>
          <a:lstStyle/>
          <a:p>
            <a:r>
              <a:rPr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一般社団法人燃料電池普及促進協会</a:t>
            </a:r>
            <a:r>
              <a:rPr kumimoji="1"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による補助金交付決定ベース</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27</a:t>
            </a:fld>
            <a:endParaRPr kumimoji="1" lang="ja-JP" altLang="en-US" sz="1800" dirty="0">
              <a:solidFill>
                <a:schemeClr val="tx1"/>
              </a:solidFill>
            </a:endParaRPr>
          </a:p>
        </p:txBody>
      </p:sp>
      <p:pic>
        <p:nvPicPr>
          <p:cNvPr id="15" name="図 14" descr="blue修正.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63306"/>
            <a:ext cx="9144000" cy="511629"/>
          </a:xfrm>
          <a:prstGeom prst="rect">
            <a:avLst/>
          </a:prstGeom>
        </p:spPr>
      </p:pic>
      <p:sp>
        <p:nvSpPr>
          <p:cNvPr id="17" name="テキスト ボックス 16"/>
          <p:cNvSpPr txBox="1"/>
          <p:nvPr/>
        </p:nvSpPr>
        <p:spPr>
          <a:xfrm>
            <a:off x="330200" y="424431"/>
            <a:ext cx="7379855" cy="446276"/>
          </a:xfrm>
          <a:prstGeom prst="rect">
            <a:avLst/>
          </a:prstGeom>
          <a:noFill/>
        </p:spPr>
        <p:txBody>
          <a:bodyPr wrap="square" rtlCol="0">
            <a:spAutoFit/>
          </a:bodyPr>
          <a:lstStyle/>
          <a:p>
            <a:r>
              <a:rPr lang="ja-JP" altLang="en-US" sz="2300" b="1" dirty="0" smtClean="0">
                <a:solidFill>
                  <a:srgbClr val="11A9D9"/>
                </a:solidFill>
                <a:latin typeface="メイリオ" panose="020B0604030504040204" pitchFamily="50" charset="-128"/>
                <a:ea typeface="メイリオ" panose="020B0604030504040204" pitchFamily="50" charset="-128"/>
                <a:cs typeface="メイリオ" panose="020B0604030504040204" pitchFamily="50" charset="-128"/>
              </a:rPr>
              <a:t>エネファーム・ＦＣＶ・水素ステーションの普及状況</a:t>
            </a:r>
            <a:endParaRPr lang="ja-JP" altLang="en-US" sz="2300" b="1" dirty="0">
              <a:solidFill>
                <a:srgbClr val="11A9D9"/>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テキスト ボックス 17"/>
          <p:cNvSpPr txBox="1"/>
          <p:nvPr/>
        </p:nvSpPr>
        <p:spPr>
          <a:xfrm>
            <a:off x="163776" y="101267"/>
            <a:ext cx="5103695" cy="323165"/>
          </a:xfrm>
          <a:prstGeom prst="rect">
            <a:avLst/>
          </a:prstGeom>
          <a:noFill/>
        </p:spPr>
        <p:txBody>
          <a:bodyPr wrap="square" rtlCol="0">
            <a:spAutoFit/>
          </a:bodyPr>
          <a:lstStyle/>
          <a:p>
            <a:r>
              <a:rPr lang="en-US" altLang="ja-JP" sz="1500" b="1" dirty="0">
                <a:ea typeface="メイリオ"/>
              </a:rPr>
              <a:t>Ⅴ. </a:t>
            </a:r>
            <a:r>
              <a:rPr lang="ja-JP" altLang="en-US" sz="1500" b="1" dirty="0">
                <a:ea typeface="メイリオ"/>
              </a:rPr>
              <a:t>参考資料</a:t>
            </a:r>
          </a:p>
        </p:txBody>
      </p:sp>
    </p:spTree>
    <p:extLst>
      <p:ext uri="{BB962C8B-B14F-4D97-AF65-F5344CB8AC3E}">
        <p14:creationId xmlns:p14="http://schemas.microsoft.com/office/powerpoint/2010/main" val="23323848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28</a:t>
            </a:fld>
            <a:endParaRPr kumimoji="1" lang="ja-JP" altLang="en-US" sz="1800" dirty="0">
              <a:solidFill>
                <a:schemeClr val="tx1"/>
              </a:solidFill>
            </a:endParaRPr>
          </a:p>
        </p:txBody>
      </p:sp>
      <p:pic>
        <p:nvPicPr>
          <p:cNvPr id="15" name="図 14" descr="blue修正.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63306"/>
            <a:ext cx="9144000" cy="511629"/>
          </a:xfrm>
          <a:prstGeom prst="rect">
            <a:avLst/>
          </a:prstGeom>
        </p:spPr>
      </p:pic>
      <p:sp>
        <p:nvSpPr>
          <p:cNvPr id="17" name="テキスト ボックス 16"/>
          <p:cNvSpPr txBox="1"/>
          <p:nvPr/>
        </p:nvSpPr>
        <p:spPr>
          <a:xfrm>
            <a:off x="330200" y="424431"/>
            <a:ext cx="7379855" cy="446276"/>
          </a:xfrm>
          <a:prstGeom prst="rect">
            <a:avLst/>
          </a:prstGeom>
          <a:noFill/>
        </p:spPr>
        <p:txBody>
          <a:bodyPr wrap="square" rtlCol="0">
            <a:spAutoFit/>
          </a:bodyPr>
          <a:lstStyle/>
          <a:p>
            <a:r>
              <a:rPr lang="ja-JP" altLang="en-US" sz="2300" b="1" dirty="0" smtClean="0">
                <a:solidFill>
                  <a:srgbClr val="11A9D9"/>
                </a:solidFill>
                <a:latin typeface="メイリオ" panose="020B0604030504040204" pitchFamily="50" charset="-128"/>
                <a:ea typeface="メイリオ" panose="020B0604030504040204" pitchFamily="50" charset="-128"/>
                <a:cs typeface="メイリオ" panose="020B0604030504040204" pitchFamily="50" charset="-128"/>
              </a:rPr>
              <a:t>クイズ①</a:t>
            </a:r>
            <a:endParaRPr lang="ja-JP" altLang="en-US" sz="2300" b="1" dirty="0">
              <a:solidFill>
                <a:srgbClr val="11A9D9"/>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テキスト ボックス 17"/>
          <p:cNvSpPr txBox="1"/>
          <p:nvPr/>
        </p:nvSpPr>
        <p:spPr>
          <a:xfrm>
            <a:off x="163776" y="101267"/>
            <a:ext cx="5103695" cy="323165"/>
          </a:xfrm>
          <a:prstGeom prst="rect">
            <a:avLst/>
          </a:prstGeom>
          <a:noFill/>
        </p:spPr>
        <p:txBody>
          <a:bodyPr wrap="square" rtlCol="0">
            <a:spAutoFit/>
          </a:bodyPr>
          <a:lstStyle/>
          <a:p>
            <a:r>
              <a:rPr lang="en-US" altLang="ja-JP" sz="1500" b="1" dirty="0">
                <a:ea typeface="メイリオ"/>
              </a:rPr>
              <a:t>Ⅴ. </a:t>
            </a:r>
            <a:r>
              <a:rPr lang="ja-JP" altLang="en-US" sz="1500" b="1" dirty="0">
                <a:ea typeface="メイリオ"/>
              </a:rPr>
              <a:t>参考資料</a:t>
            </a:r>
          </a:p>
        </p:txBody>
      </p:sp>
      <p:sp>
        <p:nvSpPr>
          <p:cNvPr id="16" name="Rectangle 1"/>
          <p:cNvSpPr>
            <a:spLocks noChangeArrowheads="1"/>
          </p:cNvSpPr>
          <p:nvPr/>
        </p:nvSpPr>
        <p:spPr bwMode="auto">
          <a:xfrm>
            <a:off x="446964" y="1524146"/>
            <a:ext cx="8250072" cy="5224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36501" bIns="45720" numCol="1" anchor="t" anchorCtr="0" compatLnSpc="1">
            <a:prstTxWarp prst="textNoShape">
              <a:avLst/>
            </a:prstTxWarp>
            <a:noAutofit/>
          </a:bodyPr>
          <a:lstStyle/>
          <a:p>
            <a:pPr fontAlgn="base">
              <a:lnSpc>
                <a:spcPts val="300"/>
              </a:lnSpc>
              <a:spcBef>
                <a:spcPts val="1200"/>
              </a:spcBef>
              <a:spcAft>
                <a:spcPts val="1200"/>
              </a:spcAft>
            </a:pPr>
            <a:r>
              <a:rPr kumimoji="1" lang="ja-JP" altLang="en-US" sz="2200" b="1" i="0" u="none" strike="noStrike" cap="none" normalizeH="0" baseline="0" dirty="0" smtClean="0">
                <a:ln>
                  <a:noFill/>
                </a:ln>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Ｑ１．</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地球温暖化の原因となる温室効果ガスのうち、</a:t>
            </a:r>
            <a:r>
              <a:rPr kumimoji="1" lang="ja-JP" altLang="en-US" sz="22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最も</a:t>
            </a:r>
            <a:endParaRPr kumimoji="1" lang="en-US" altLang="ja-JP" sz="22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fontAlgn="base">
              <a:lnSpc>
                <a:spcPts val="300"/>
              </a:lnSpc>
              <a:spcBef>
                <a:spcPts val="1200"/>
              </a:spcBef>
              <a:spcAft>
                <a:spcPts val="3000"/>
              </a:spcAft>
            </a:pP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2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多いのは？</a:t>
            </a:r>
            <a:endParaRPr kumimoji="1" lang="en-US" altLang="ja-JP" sz="22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fontAlgn="base">
              <a:lnSpc>
                <a:spcPts val="300"/>
              </a:lnSpc>
              <a:spcBef>
                <a:spcPts val="1200"/>
              </a:spcBef>
              <a:spcAft>
                <a:spcPts val="1200"/>
              </a:spcAft>
            </a:pPr>
            <a:r>
              <a:rPr kumimoji="1" lang="ja-JP" altLang="en-US" sz="2200" b="1" i="0" u="none" strike="noStrike" cap="none" normalizeH="0" baseline="0" dirty="0" smtClean="0">
                <a:ln>
                  <a:noFill/>
                </a:ln>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Ｑ２．</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日本の国際公約でもある、</a:t>
            </a:r>
            <a:r>
              <a:rPr lang="en-US" altLang="ja-JP" sz="2200" b="1" dirty="0" smtClean="0">
                <a:latin typeface="メイリオ" panose="020B0604030504040204" pitchFamily="50" charset="-128"/>
                <a:ea typeface="メイリオ" panose="020B0604030504040204" pitchFamily="50" charset="-128"/>
                <a:cs typeface="メイリオ" panose="020B0604030504040204" pitchFamily="50" charset="-128"/>
              </a:rPr>
              <a:t>2030</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年度の温室効果ガス</a:t>
            </a:r>
            <a:endParaRPr lang="en-US" altLang="ja-JP" sz="22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fontAlgn="base">
              <a:lnSpc>
                <a:spcPts val="300"/>
              </a:lnSpc>
              <a:spcBef>
                <a:spcPts val="1200"/>
              </a:spcBef>
              <a:spcAft>
                <a:spcPts val="3000"/>
              </a:spcAft>
            </a:pP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　　排出量の削減目標は？（</a:t>
            </a:r>
            <a:r>
              <a:rPr lang="en-US" altLang="ja-JP" sz="2200" b="1" dirty="0" smtClean="0">
                <a:latin typeface="メイリオ" panose="020B0604030504040204" pitchFamily="50" charset="-128"/>
                <a:ea typeface="メイリオ" panose="020B0604030504040204" pitchFamily="50" charset="-128"/>
                <a:cs typeface="メイリオ" panose="020B0604030504040204" pitchFamily="50" charset="-128"/>
              </a:rPr>
              <a:t>2013</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年度比で●●％削減）</a:t>
            </a:r>
            <a:endParaRPr kumimoji="1" lang="en-US" altLang="ja-JP" sz="22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fontAlgn="base">
              <a:lnSpc>
                <a:spcPts val="300"/>
              </a:lnSpc>
              <a:spcBef>
                <a:spcPts val="1200"/>
              </a:spcBef>
              <a:spcAft>
                <a:spcPts val="1200"/>
              </a:spcAft>
            </a:pPr>
            <a:r>
              <a:rPr lang="ja-JP" altLang="en-US" sz="2200" b="1"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Ｑ３．</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神戸市における、</a:t>
            </a:r>
            <a:r>
              <a:rPr lang="en-US" altLang="ja-JP" sz="2200" b="1" dirty="0" smtClean="0">
                <a:latin typeface="メイリオ" panose="020B0604030504040204" pitchFamily="50" charset="-128"/>
                <a:ea typeface="メイリオ" panose="020B0604030504040204" pitchFamily="50" charset="-128"/>
                <a:cs typeface="メイリオ" panose="020B0604030504040204" pitchFamily="50" charset="-128"/>
              </a:rPr>
              <a:t>2030</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年度の温室効果ガス排出量の</a:t>
            </a:r>
            <a:endParaRPr lang="en-US" altLang="ja-JP" sz="22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fontAlgn="base">
              <a:lnSpc>
                <a:spcPts val="300"/>
              </a:lnSpc>
              <a:spcBef>
                <a:spcPts val="1200"/>
              </a:spcBef>
              <a:spcAft>
                <a:spcPts val="3000"/>
              </a:spcAft>
            </a:pP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　　削減目標は？（</a:t>
            </a:r>
            <a:r>
              <a:rPr lang="en-US" altLang="ja-JP" sz="2200" b="1" dirty="0" smtClean="0">
                <a:latin typeface="メイリオ" panose="020B0604030504040204" pitchFamily="50" charset="-128"/>
                <a:ea typeface="メイリオ" panose="020B0604030504040204" pitchFamily="50" charset="-128"/>
                <a:cs typeface="メイリオ" panose="020B0604030504040204" pitchFamily="50" charset="-128"/>
              </a:rPr>
              <a:t>2013</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年度比で●●％削減）</a:t>
            </a:r>
            <a:endParaRPr lang="en-US" altLang="ja-JP" sz="22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fontAlgn="base">
              <a:lnSpc>
                <a:spcPts val="300"/>
              </a:lnSpc>
              <a:spcBef>
                <a:spcPts val="1200"/>
              </a:spcBef>
              <a:spcAft>
                <a:spcPts val="3000"/>
              </a:spcAft>
            </a:pPr>
            <a:r>
              <a:rPr kumimoji="1" lang="ja-JP" altLang="en-US" sz="2200" b="1" i="0" u="none" strike="noStrike" cap="none" normalizeH="0" baseline="0" dirty="0" smtClean="0">
                <a:ln>
                  <a:noFill/>
                </a:ln>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Ｑ４．</a:t>
            </a:r>
            <a:r>
              <a:rPr kumimoji="1" lang="ja-JP" altLang="en-US" sz="22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家庭の中で、最も電気使用量が多い家電製品は？</a:t>
            </a:r>
            <a:endParaRPr lang="en-US" altLang="ja-JP" sz="22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fontAlgn="base">
              <a:lnSpc>
                <a:spcPts val="300"/>
              </a:lnSpc>
              <a:spcBef>
                <a:spcPts val="1200"/>
              </a:spcBef>
              <a:spcAft>
                <a:spcPts val="1200"/>
              </a:spcAft>
            </a:pPr>
            <a:r>
              <a:rPr lang="ja-JP" altLang="en-US" sz="2200" b="1"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Ｑ５．</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環境省が国民運動として進めている、温暖化対策に</a:t>
            </a:r>
            <a:endParaRPr lang="en-US" altLang="ja-JP" sz="22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fontAlgn="base">
              <a:lnSpc>
                <a:spcPts val="300"/>
              </a:lnSpc>
              <a:spcBef>
                <a:spcPts val="1200"/>
              </a:spcBef>
              <a:spcAft>
                <a:spcPts val="1200"/>
              </a:spcAft>
            </a:pP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　　つながる「賢い選択」のことを何という？</a:t>
            </a:r>
            <a:endParaRPr lang="en-US" altLang="ja-JP" sz="22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fontAlgn="base">
              <a:lnSpc>
                <a:spcPts val="300"/>
              </a:lnSpc>
              <a:spcBef>
                <a:spcPts val="1200"/>
              </a:spcBef>
              <a:spcAft>
                <a:spcPts val="1200"/>
              </a:spcAft>
            </a:pPr>
            <a:endParaRPr kumimoji="1" lang="en-US" altLang="ja-JP" sz="22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3491593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スライド番号プレースホルダー 3"/>
          <p:cNvSpPr>
            <a:spLocks noGrp="1"/>
          </p:cNvSpPr>
          <p:nvPr>
            <p:ph type="sldNum" sz="quarter" idx="12"/>
          </p:nvPr>
        </p:nvSpPr>
        <p:spPr>
          <a:xfrm>
            <a:off x="6553200" y="6356352"/>
            <a:ext cx="2133600" cy="365125"/>
          </a:xfrm>
        </p:spPr>
        <p:txBody>
          <a:bodyPr/>
          <a:lstStyle/>
          <a:p>
            <a:fld id="{B5D71D99-324F-954A-AB79-333264EAF326}" type="slidenum">
              <a:rPr kumimoji="1" lang="ja-JP" altLang="en-US" sz="1800" smtClean="0">
                <a:solidFill>
                  <a:schemeClr val="tx1"/>
                </a:solidFill>
              </a:rPr>
              <a:t>29</a:t>
            </a:fld>
            <a:endParaRPr kumimoji="1" lang="ja-JP" altLang="en-US" sz="1800" dirty="0">
              <a:solidFill>
                <a:schemeClr val="tx1"/>
              </a:solidFill>
            </a:endParaRPr>
          </a:p>
        </p:txBody>
      </p:sp>
      <p:pic>
        <p:nvPicPr>
          <p:cNvPr id="15" name="図 14" descr="blue修正.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63306"/>
            <a:ext cx="9144000" cy="511629"/>
          </a:xfrm>
          <a:prstGeom prst="rect">
            <a:avLst/>
          </a:prstGeom>
        </p:spPr>
      </p:pic>
      <p:sp>
        <p:nvSpPr>
          <p:cNvPr id="17" name="テキスト ボックス 16"/>
          <p:cNvSpPr txBox="1"/>
          <p:nvPr/>
        </p:nvSpPr>
        <p:spPr>
          <a:xfrm>
            <a:off x="330200" y="424431"/>
            <a:ext cx="7379855" cy="446276"/>
          </a:xfrm>
          <a:prstGeom prst="rect">
            <a:avLst/>
          </a:prstGeom>
          <a:noFill/>
        </p:spPr>
        <p:txBody>
          <a:bodyPr wrap="square" rtlCol="0">
            <a:spAutoFit/>
          </a:bodyPr>
          <a:lstStyle/>
          <a:p>
            <a:r>
              <a:rPr lang="ja-JP" altLang="en-US" sz="2300" b="1" dirty="0" smtClean="0">
                <a:solidFill>
                  <a:srgbClr val="11A9D9"/>
                </a:solidFill>
                <a:latin typeface="メイリオ" panose="020B0604030504040204" pitchFamily="50" charset="-128"/>
                <a:ea typeface="メイリオ" panose="020B0604030504040204" pitchFamily="50" charset="-128"/>
                <a:cs typeface="メイリオ" panose="020B0604030504040204" pitchFamily="50" charset="-128"/>
              </a:rPr>
              <a:t>クイズ②</a:t>
            </a:r>
            <a:endParaRPr lang="ja-JP" altLang="en-US" sz="2300" b="1" dirty="0">
              <a:solidFill>
                <a:srgbClr val="11A9D9"/>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テキスト ボックス 17"/>
          <p:cNvSpPr txBox="1"/>
          <p:nvPr/>
        </p:nvSpPr>
        <p:spPr>
          <a:xfrm>
            <a:off x="163776" y="101267"/>
            <a:ext cx="5103695" cy="323165"/>
          </a:xfrm>
          <a:prstGeom prst="rect">
            <a:avLst/>
          </a:prstGeom>
          <a:noFill/>
        </p:spPr>
        <p:txBody>
          <a:bodyPr wrap="square" rtlCol="0">
            <a:spAutoFit/>
          </a:bodyPr>
          <a:lstStyle/>
          <a:p>
            <a:r>
              <a:rPr lang="en-US" altLang="ja-JP" sz="1500" b="1" dirty="0">
                <a:ea typeface="メイリオ"/>
              </a:rPr>
              <a:t>Ⅴ. </a:t>
            </a:r>
            <a:r>
              <a:rPr lang="ja-JP" altLang="en-US" sz="1500" b="1" dirty="0">
                <a:ea typeface="メイリオ"/>
              </a:rPr>
              <a:t>参考資料</a:t>
            </a:r>
          </a:p>
        </p:txBody>
      </p:sp>
      <p:sp>
        <p:nvSpPr>
          <p:cNvPr id="16" name="Rectangle 1"/>
          <p:cNvSpPr>
            <a:spLocks noChangeArrowheads="1"/>
          </p:cNvSpPr>
          <p:nvPr/>
        </p:nvSpPr>
        <p:spPr bwMode="auto">
          <a:xfrm>
            <a:off x="446964" y="1524146"/>
            <a:ext cx="8250072" cy="5224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36501" bIns="45720" numCol="1" anchor="t" anchorCtr="0" compatLnSpc="1">
            <a:prstTxWarp prst="textNoShape">
              <a:avLst/>
            </a:prstTxWarp>
            <a:noAutofit/>
          </a:bodyPr>
          <a:lstStyle/>
          <a:p>
            <a:pPr fontAlgn="base">
              <a:lnSpc>
                <a:spcPts val="300"/>
              </a:lnSpc>
              <a:spcBef>
                <a:spcPts val="1200"/>
              </a:spcBef>
              <a:spcAft>
                <a:spcPts val="1200"/>
              </a:spcAft>
            </a:pPr>
            <a:r>
              <a:rPr kumimoji="1" lang="ja-JP" altLang="en-US" sz="2200" b="1" i="0" u="none" strike="noStrike" cap="none" normalizeH="0" baseline="0" dirty="0" smtClean="0">
                <a:ln>
                  <a:noFill/>
                </a:ln>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Ｑ</a:t>
            </a:r>
            <a:r>
              <a:rPr lang="ja-JP" altLang="en-US" sz="2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６．</a:t>
            </a: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資源が枯渇せず繰り返し使え、発電時や熱利用時に</a:t>
            </a:r>
          </a:p>
          <a:p>
            <a:pPr fontAlgn="base">
              <a:lnSpc>
                <a:spcPts val="300"/>
              </a:lnSpc>
              <a:spcBef>
                <a:spcPts val="1200"/>
              </a:spcBef>
              <a:spcAft>
                <a:spcPts val="1200"/>
              </a:spcAft>
            </a:pP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      地球</a:t>
            </a: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温暖化の原因となる二酸化炭素</a:t>
            </a:r>
            <a:r>
              <a:rPr lang="en-US" altLang="ja-JP" sz="2200" b="1" dirty="0">
                <a:latin typeface="メイリオ" panose="020B0604030504040204" pitchFamily="50" charset="-128"/>
                <a:ea typeface="メイリオ" panose="020B0604030504040204" pitchFamily="50" charset="-128"/>
                <a:cs typeface="メイリオ" panose="020B0604030504040204" pitchFamily="50" charset="-128"/>
              </a:rPr>
              <a:t>(CO</a:t>
            </a:r>
            <a:r>
              <a:rPr lang="en-US" altLang="ja-JP" sz="1500" b="1" dirty="0">
                <a:latin typeface="メイリオ" panose="020B0604030504040204" pitchFamily="50" charset="-128"/>
                <a:ea typeface="メイリオ" panose="020B0604030504040204" pitchFamily="50" charset="-128"/>
                <a:cs typeface="メイリオ" panose="020B0604030504040204" pitchFamily="50" charset="-128"/>
              </a:rPr>
              <a:t>2</a:t>
            </a:r>
            <a:r>
              <a:rPr lang="en-US" altLang="ja-JP" sz="22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をほとんど</a:t>
            </a:r>
          </a:p>
          <a:p>
            <a:pPr fontAlgn="base">
              <a:lnSpc>
                <a:spcPts val="300"/>
              </a:lnSpc>
              <a:spcBef>
                <a:spcPts val="1200"/>
              </a:spcBef>
              <a:spcAft>
                <a:spcPts val="3000"/>
              </a:spcAft>
            </a:pP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      排出</a:t>
            </a: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しない</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エネルギーのことを何という？</a:t>
            </a:r>
            <a:endParaRPr kumimoji="1" lang="en-US" altLang="ja-JP" sz="22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fontAlgn="base">
              <a:lnSpc>
                <a:spcPts val="300"/>
              </a:lnSpc>
              <a:spcBef>
                <a:spcPts val="1200"/>
              </a:spcBef>
              <a:spcAft>
                <a:spcPts val="1200"/>
              </a:spcAft>
            </a:pPr>
            <a:r>
              <a:rPr kumimoji="1" lang="ja-JP" altLang="en-US" sz="2200" b="1" i="0" u="none" strike="noStrike" cap="none" normalizeH="0" baseline="0" dirty="0" smtClean="0">
                <a:ln>
                  <a:noFill/>
                </a:ln>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Ｑ７．</a:t>
            </a:r>
            <a:r>
              <a:rPr kumimoji="1" lang="ja-JP" altLang="en-US" sz="22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燃やしたり</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ガスにすることで、エネルギーとして使用</a:t>
            </a:r>
            <a:endParaRPr lang="en-US" altLang="ja-JP" sz="22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fontAlgn="base">
              <a:lnSpc>
                <a:spcPts val="300"/>
              </a:lnSpc>
              <a:spcBef>
                <a:spcPts val="1200"/>
              </a:spcBef>
              <a:spcAft>
                <a:spcPts val="3000"/>
              </a:spcAft>
            </a:pP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　　できる、動物や植物から生まれる資源のことを何という？</a:t>
            </a:r>
            <a:endParaRPr kumimoji="1" lang="en-US" altLang="ja-JP" sz="22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fontAlgn="base">
              <a:lnSpc>
                <a:spcPts val="300"/>
              </a:lnSpc>
              <a:spcBef>
                <a:spcPts val="1200"/>
              </a:spcBef>
              <a:spcAft>
                <a:spcPts val="1200"/>
              </a:spcAft>
            </a:pPr>
            <a:r>
              <a:rPr lang="ja-JP" altLang="en-US" sz="2200" b="1"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Ｑ８．</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再生可能エネルギーが街中に普及すると、どのような</a:t>
            </a:r>
            <a:endParaRPr lang="en-US" altLang="ja-JP" sz="22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fontAlgn="base">
              <a:lnSpc>
                <a:spcPts val="300"/>
              </a:lnSpc>
              <a:spcBef>
                <a:spcPts val="1200"/>
              </a:spcBef>
              <a:spcAft>
                <a:spcPts val="3000"/>
              </a:spcAft>
            </a:pP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　　メリットがある？</a:t>
            </a:r>
            <a:endParaRPr lang="en-US" altLang="ja-JP" sz="22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fontAlgn="base">
              <a:lnSpc>
                <a:spcPts val="300"/>
              </a:lnSpc>
              <a:spcBef>
                <a:spcPts val="1200"/>
              </a:spcBef>
              <a:spcAft>
                <a:spcPts val="1200"/>
              </a:spcAft>
            </a:pPr>
            <a:r>
              <a:rPr kumimoji="1" lang="ja-JP" altLang="en-US" sz="2200" b="1" i="0" u="none" strike="noStrike" cap="none" normalizeH="0" baseline="0" dirty="0" smtClean="0">
                <a:ln>
                  <a:noFill/>
                </a:ln>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Ｑ９．</a:t>
            </a:r>
            <a:r>
              <a:rPr kumimoji="1" lang="ja-JP" altLang="en-US" sz="22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燃やしても二酸化炭素（</a:t>
            </a:r>
            <a:r>
              <a:rPr kumimoji="1" lang="en-US" altLang="ja-JP" sz="22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CO</a:t>
            </a:r>
            <a:r>
              <a:rPr kumimoji="1" lang="en-US" altLang="ja-JP" sz="15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2</a:t>
            </a:r>
            <a:r>
              <a:rPr kumimoji="1" lang="ja-JP" altLang="en-US" sz="22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）や大気汚染物質を出さず、</a:t>
            </a:r>
            <a:endParaRPr kumimoji="1" lang="en-US" altLang="ja-JP" sz="2200" b="1" i="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endParaRPr>
          </a:p>
          <a:p>
            <a:pPr fontAlgn="base">
              <a:lnSpc>
                <a:spcPts val="300"/>
              </a:lnSpc>
              <a:spcBef>
                <a:spcPts val="1200"/>
              </a:spcBef>
              <a:spcAft>
                <a:spcPts val="1200"/>
              </a:spcAft>
            </a:pP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　　様々な物質に含まれているなどの特性により、将来の</a:t>
            </a:r>
            <a:endParaRPr lang="en-US" altLang="ja-JP" sz="22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fontAlgn="base">
              <a:lnSpc>
                <a:spcPts val="300"/>
              </a:lnSpc>
              <a:spcBef>
                <a:spcPts val="1200"/>
              </a:spcBef>
              <a:spcAft>
                <a:spcPts val="3000"/>
              </a:spcAft>
            </a:pP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　　有力なエネルギーとして期待されているのは何？</a:t>
            </a:r>
            <a:endParaRPr lang="en-US" altLang="ja-JP" sz="22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fontAlgn="base">
              <a:lnSpc>
                <a:spcPts val="300"/>
              </a:lnSpc>
              <a:spcBef>
                <a:spcPts val="1200"/>
              </a:spcBef>
              <a:spcAft>
                <a:spcPts val="1200"/>
              </a:spcAft>
            </a:pPr>
            <a:r>
              <a:rPr lang="ja-JP" altLang="en-US" sz="2200" b="1"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Ｑ</a:t>
            </a:r>
            <a:r>
              <a:rPr lang="en-US" altLang="ja-JP" sz="2200" b="1"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10</a:t>
            </a:r>
            <a:r>
              <a:rPr lang="ja-JP" altLang="en-US" sz="2200" b="1" dirty="0" err="1"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燃料の水素と空気中の酸素で発電した電気で走る自動車</a:t>
            </a:r>
            <a:endParaRPr lang="en-US" altLang="ja-JP" sz="22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fontAlgn="base">
              <a:lnSpc>
                <a:spcPts val="300"/>
              </a:lnSpc>
              <a:spcBef>
                <a:spcPts val="1200"/>
              </a:spcBef>
              <a:spcAft>
                <a:spcPts val="1200"/>
              </a:spcAft>
            </a:pP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200" b="1" dirty="0" smtClean="0">
                <a:latin typeface="メイリオ" panose="020B0604030504040204" pitchFamily="50" charset="-128"/>
                <a:ea typeface="メイリオ" panose="020B0604030504040204" pitchFamily="50" charset="-128"/>
                <a:cs typeface="メイリオ" panose="020B0604030504040204" pitchFamily="50" charset="-128"/>
              </a:rPr>
              <a:t>　　 を何という？</a:t>
            </a:r>
            <a:endParaRPr lang="en-US" altLang="ja-JP" sz="22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fontAlgn="base">
              <a:lnSpc>
                <a:spcPts val="300"/>
              </a:lnSpc>
              <a:spcBef>
                <a:spcPts val="1200"/>
              </a:spcBef>
              <a:spcAft>
                <a:spcPts val="1200"/>
              </a:spcAft>
            </a:pPr>
            <a:endParaRPr kumimoji="1" lang="en-US" altLang="ja-JP" sz="22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8712690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28444</TotalTime>
  <Words>6149</Words>
  <Application>Microsoft Office PowerPoint</Application>
  <PresentationFormat>画面に合わせる (4:3)</PresentationFormat>
  <Paragraphs>823</Paragraphs>
  <Slides>29</Slides>
  <Notes>29</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29</vt:i4>
      </vt:variant>
    </vt:vector>
  </HeadingPairs>
  <TitlesOfParts>
    <vt:vector size="38" baseType="lpstr">
      <vt:lpstr>HG丸ｺﾞｼｯｸM-PRO</vt:lpstr>
      <vt:lpstr>Meiryo UI</vt:lpstr>
      <vt:lpstr>ＭＳ Ｐゴシック</vt:lpstr>
      <vt:lpstr>ヒラギノ角ゴ Pro W3</vt:lpstr>
      <vt:lpstr>メイリオ</vt:lpstr>
      <vt:lpstr>Arial</vt:lpstr>
      <vt:lpstr>Calibri</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株式会社マック</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鈴木 智</dc:creator>
  <cp:lastModifiedBy>呉坪 健司</cp:lastModifiedBy>
  <cp:revision>1814</cp:revision>
  <cp:lastPrinted>2020-03-30T05:23:54Z</cp:lastPrinted>
  <dcterms:created xsi:type="dcterms:W3CDTF">2015-11-09T03:59:11Z</dcterms:created>
  <dcterms:modified xsi:type="dcterms:W3CDTF">2021-04-12T23:56:01Z</dcterms:modified>
</cp:coreProperties>
</file>